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60" r:id="rId16"/>
    <p:sldId id="272" r:id="rId17"/>
    <p:sldId id="273"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2AD916-D5D3-4AEA-81FF-6D8483A0800C}" v="93" dt="2024-09-26T16:55:08.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7" d="100"/>
          <a:sy n="67" d="100"/>
        </p:scale>
        <p:origin x="470"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ishq chavan" userId="178b3499e7f67358" providerId="LiveId" clId="{E32AD916-D5D3-4AEA-81FF-6D8483A0800C}"/>
    <pc:docChg chg="undo custSel addSld delSld modSld">
      <pc:chgData name="kanishq chavan" userId="178b3499e7f67358" providerId="LiveId" clId="{E32AD916-D5D3-4AEA-81FF-6D8483A0800C}" dt="2024-09-26T16:55:08.930" v="395" actId="20577"/>
      <pc:docMkLst>
        <pc:docMk/>
      </pc:docMkLst>
      <pc:sldChg chg="modSp mod">
        <pc:chgData name="kanishq chavan" userId="178b3499e7f67358" providerId="LiveId" clId="{E32AD916-D5D3-4AEA-81FF-6D8483A0800C}" dt="2024-09-26T16:55:08.930" v="395" actId="20577"/>
        <pc:sldMkLst>
          <pc:docMk/>
          <pc:sldMk cId="3169247986" sldId="256"/>
        </pc:sldMkLst>
        <pc:spChg chg="mod">
          <ac:chgData name="kanishq chavan" userId="178b3499e7f67358" providerId="LiveId" clId="{E32AD916-D5D3-4AEA-81FF-6D8483A0800C}" dt="2024-09-26T16:55:08.930" v="395" actId="20577"/>
          <ac:spMkLst>
            <pc:docMk/>
            <pc:sldMk cId="3169247986" sldId="256"/>
            <ac:spMk id="2" creationId="{92158DCD-0E40-95D7-E5D7-6E0F9669B299}"/>
          </ac:spMkLst>
        </pc:spChg>
      </pc:sldChg>
      <pc:sldChg chg="modSp">
        <pc:chgData name="kanishq chavan" userId="178b3499e7f67358" providerId="LiveId" clId="{E32AD916-D5D3-4AEA-81FF-6D8483A0800C}" dt="2024-09-25T22:39:42.831" v="268" actId="113"/>
        <pc:sldMkLst>
          <pc:docMk/>
          <pc:sldMk cId="1306896903" sldId="258"/>
        </pc:sldMkLst>
        <pc:spChg chg="mod">
          <ac:chgData name="kanishq chavan" userId="178b3499e7f67358" providerId="LiveId" clId="{E32AD916-D5D3-4AEA-81FF-6D8483A0800C}" dt="2024-09-25T22:39:42.831" v="268" actId="113"/>
          <ac:spMkLst>
            <pc:docMk/>
            <pc:sldMk cId="1306896903" sldId="258"/>
            <ac:spMk id="2" creationId="{1411727D-5931-B2B4-8F6C-7697D4D9E3EA}"/>
          </ac:spMkLst>
        </pc:spChg>
      </pc:sldChg>
      <pc:sldChg chg="modSp mod">
        <pc:chgData name="kanishq chavan" userId="178b3499e7f67358" providerId="LiveId" clId="{E32AD916-D5D3-4AEA-81FF-6D8483A0800C}" dt="2024-09-25T22:59:20.083" v="273" actId="1036"/>
        <pc:sldMkLst>
          <pc:docMk/>
          <pc:sldMk cId="4287176717" sldId="259"/>
        </pc:sldMkLst>
        <pc:spChg chg="mod">
          <ac:chgData name="kanishq chavan" userId="178b3499e7f67358" providerId="LiveId" clId="{E32AD916-D5D3-4AEA-81FF-6D8483A0800C}" dt="2024-09-25T22:40:13.443" v="269" actId="255"/>
          <ac:spMkLst>
            <pc:docMk/>
            <pc:sldMk cId="4287176717" sldId="259"/>
            <ac:spMk id="2" creationId="{44428A0F-29DB-3A72-D1AD-3F716FC20F49}"/>
          </ac:spMkLst>
        </pc:spChg>
        <pc:picChg chg="mod">
          <ac:chgData name="kanishq chavan" userId="178b3499e7f67358" providerId="LiveId" clId="{E32AD916-D5D3-4AEA-81FF-6D8483A0800C}" dt="2024-09-25T22:59:20.083" v="273" actId="1036"/>
          <ac:picMkLst>
            <pc:docMk/>
            <pc:sldMk cId="4287176717" sldId="259"/>
            <ac:picMk id="5" creationId="{80F79DAD-A589-86FD-007B-6CD5C1C9EDFF}"/>
          </ac:picMkLst>
        </pc:picChg>
      </pc:sldChg>
      <pc:sldChg chg="del">
        <pc:chgData name="kanishq chavan" userId="178b3499e7f67358" providerId="LiveId" clId="{E32AD916-D5D3-4AEA-81FF-6D8483A0800C}" dt="2024-09-25T23:19:56.556" v="325" actId="47"/>
        <pc:sldMkLst>
          <pc:docMk/>
          <pc:sldMk cId="2522824702" sldId="261"/>
        </pc:sldMkLst>
      </pc:sldChg>
      <pc:sldChg chg="modSp">
        <pc:chgData name="kanishq chavan" userId="178b3499e7f67358" providerId="LiveId" clId="{E32AD916-D5D3-4AEA-81FF-6D8483A0800C}" dt="2024-09-25T23:02:12.035" v="299"/>
        <pc:sldMkLst>
          <pc:docMk/>
          <pc:sldMk cId="549102330" sldId="262"/>
        </pc:sldMkLst>
        <pc:spChg chg="mod">
          <ac:chgData name="kanishq chavan" userId="178b3499e7f67358" providerId="LiveId" clId="{E32AD916-D5D3-4AEA-81FF-6D8483A0800C}" dt="2024-09-25T23:02:12.035" v="299"/>
          <ac:spMkLst>
            <pc:docMk/>
            <pc:sldMk cId="549102330" sldId="262"/>
            <ac:spMk id="2" creationId="{3A000CC7-05A3-85DC-491E-8B0109D5A144}"/>
          </ac:spMkLst>
        </pc:spChg>
      </pc:sldChg>
      <pc:sldChg chg="modSp mod">
        <pc:chgData name="kanishq chavan" userId="178b3499e7f67358" providerId="LiveId" clId="{E32AD916-D5D3-4AEA-81FF-6D8483A0800C}" dt="2024-09-25T23:02:50.447" v="320"/>
        <pc:sldMkLst>
          <pc:docMk/>
          <pc:sldMk cId="236504404" sldId="264"/>
        </pc:sldMkLst>
        <pc:spChg chg="mod">
          <ac:chgData name="kanishq chavan" userId="178b3499e7f67358" providerId="LiveId" clId="{E32AD916-D5D3-4AEA-81FF-6D8483A0800C}" dt="2024-09-25T23:02:50.447" v="320"/>
          <ac:spMkLst>
            <pc:docMk/>
            <pc:sldMk cId="236504404" sldId="264"/>
            <ac:spMk id="2" creationId="{851BDE40-0A74-09A0-FA71-EE330C5EB792}"/>
          </ac:spMkLst>
        </pc:spChg>
      </pc:sldChg>
      <pc:sldChg chg="modSp mod">
        <pc:chgData name="kanishq chavan" userId="178b3499e7f67358" providerId="LiveId" clId="{E32AD916-D5D3-4AEA-81FF-6D8483A0800C}" dt="2024-09-25T23:05:11.350" v="324" actId="255"/>
        <pc:sldMkLst>
          <pc:docMk/>
          <pc:sldMk cId="513538418" sldId="266"/>
        </pc:sldMkLst>
        <pc:spChg chg="mod">
          <ac:chgData name="kanishq chavan" userId="178b3499e7f67358" providerId="LiveId" clId="{E32AD916-D5D3-4AEA-81FF-6D8483A0800C}" dt="2024-09-25T23:04:47.575" v="321" actId="20577"/>
          <ac:spMkLst>
            <pc:docMk/>
            <pc:sldMk cId="513538418" sldId="266"/>
            <ac:spMk id="2" creationId="{66CC718E-855D-FADC-B926-DD1AE3678039}"/>
          </ac:spMkLst>
        </pc:spChg>
        <pc:spChg chg="mod">
          <ac:chgData name="kanishq chavan" userId="178b3499e7f67358" providerId="LiveId" clId="{E32AD916-D5D3-4AEA-81FF-6D8483A0800C}" dt="2024-09-25T23:05:11.350" v="324" actId="255"/>
          <ac:spMkLst>
            <pc:docMk/>
            <pc:sldMk cId="513538418" sldId="266"/>
            <ac:spMk id="3" creationId="{91DBD59F-1F25-A216-A780-7214FE57B501}"/>
          </ac:spMkLst>
        </pc:spChg>
      </pc:sldChg>
      <pc:sldChg chg="modSp mod">
        <pc:chgData name="kanishq chavan" userId="178b3499e7f67358" providerId="LiveId" clId="{E32AD916-D5D3-4AEA-81FF-6D8483A0800C}" dt="2024-09-25T23:28:29.434" v="326" actId="20577"/>
        <pc:sldMkLst>
          <pc:docMk/>
          <pc:sldMk cId="4107822832" sldId="268"/>
        </pc:sldMkLst>
        <pc:spChg chg="mod">
          <ac:chgData name="kanishq chavan" userId="178b3499e7f67358" providerId="LiveId" clId="{E32AD916-D5D3-4AEA-81FF-6D8483A0800C}" dt="2024-09-25T23:28:29.434" v="326" actId="20577"/>
          <ac:spMkLst>
            <pc:docMk/>
            <pc:sldMk cId="4107822832" sldId="268"/>
            <ac:spMk id="3" creationId="{7A85BEF7-8017-9BF4-D963-0508994DCC8E}"/>
          </ac:spMkLst>
        </pc:spChg>
      </pc:sldChg>
      <pc:sldChg chg="addSp delSp modSp mod">
        <pc:chgData name="kanishq chavan" userId="178b3499e7f67358" providerId="LiveId" clId="{E32AD916-D5D3-4AEA-81FF-6D8483A0800C}" dt="2024-09-25T23:29:52.294" v="327" actId="14100"/>
        <pc:sldMkLst>
          <pc:docMk/>
          <pc:sldMk cId="2546969270" sldId="269"/>
        </pc:sldMkLst>
        <pc:spChg chg="add del">
          <ac:chgData name="kanishq chavan" userId="178b3499e7f67358" providerId="LiveId" clId="{E32AD916-D5D3-4AEA-81FF-6D8483A0800C}" dt="2024-09-25T22:08:17.072" v="266" actId="26606"/>
          <ac:spMkLst>
            <pc:docMk/>
            <pc:sldMk cId="2546969270" sldId="269"/>
            <ac:spMk id="34" creationId="{561B1731-39D9-4145-8343-C209E1F09BC7}"/>
          </ac:spMkLst>
        </pc:spChg>
        <pc:spChg chg="add del">
          <ac:chgData name="kanishq chavan" userId="178b3499e7f67358" providerId="LiveId" clId="{E32AD916-D5D3-4AEA-81FF-6D8483A0800C}" dt="2024-09-25T22:08:11.092" v="263" actId="26606"/>
          <ac:spMkLst>
            <pc:docMk/>
            <pc:sldMk cId="2546969270" sldId="269"/>
            <ac:spMk id="38" creationId="{561B1731-39D9-4145-8343-C209E1F09BC7}"/>
          </ac:spMkLst>
        </pc:spChg>
        <pc:spChg chg="add">
          <ac:chgData name="kanishq chavan" userId="178b3499e7f67358" providerId="LiveId" clId="{E32AD916-D5D3-4AEA-81FF-6D8483A0800C}" dt="2024-09-25T22:08:17.072" v="266" actId="26606"/>
          <ac:spMkLst>
            <pc:docMk/>
            <pc:sldMk cId="2546969270" sldId="269"/>
            <ac:spMk id="40" creationId="{561B1731-39D9-4145-8343-C209E1F09BC7}"/>
          </ac:spMkLst>
        </pc:spChg>
        <pc:spChg chg="add del">
          <ac:chgData name="kanishq chavan" userId="178b3499e7f67358" providerId="LiveId" clId="{E32AD916-D5D3-4AEA-81FF-6D8483A0800C}" dt="2024-09-25T22:07:46.817" v="261" actId="26606"/>
          <ac:spMkLst>
            <pc:docMk/>
            <pc:sldMk cId="2546969270" sldId="269"/>
            <ac:spMk id="41" creationId="{561B1731-39D9-4145-8343-C209E1F09BC7}"/>
          </ac:spMkLst>
        </pc:spChg>
        <pc:spChg chg="add del">
          <ac:chgData name="kanishq chavan" userId="178b3499e7f67358" providerId="LiveId" clId="{E32AD916-D5D3-4AEA-81FF-6D8483A0800C}" dt="2024-09-25T22:08:15.519" v="265" actId="26606"/>
          <ac:spMkLst>
            <pc:docMk/>
            <pc:sldMk cId="2546969270" sldId="269"/>
            <ac:spMk id="42" creationId="{561B1731-39D9-4145-8343-C209E1F09BC7}"/>
          </ac:spMkLst>
        </pc:spChg>
        <pc:graphicFrameChg chg="mod modGraphic">
          <ac:chgData name="kanishq chavan" userId="178b3499e7f67358" providerId="LiveId" clId="{E32AD916-D5D3-4AEA-81FF-6D8483A0800C}" dt="2024-09-25T23:29:52.294" v="327" actId="14100"/>
          <ac:graphicFrameMkLst>
            <pc:docMk/>
            <pc:sldMk cId="2546969270" sldId="269"/>
            <ac:graphicFrameMk id="19" creationId="{CEA61872-EE75-CBAA-2098-5D2B88B1A620}"/>
          </ac:graphicFrameMkLst>
        </pc:graphicFrameChg>
        <pc:cxnChg chg="add del">
          <ac:chgData name="kanishq chavan" userId="178b3499e7f67358" providerId="LiveId" clId="{E32AD916-D5D3-4AEA-81FF-6D8483A0800C}" dt="2024-09-25T22:08:17.072" v="266" actId="26606"/>
          <ac:cxnSpMkLst>
            <pc:docMk/>
            <pc:sldMk cId="2546969270" sldId="269"/>
            <ac:cxnSpMk id="36" creationId="{F0748755-DDBC-46D0-91EC-1212A8EE2B40}"/>
          </ac:cxnSpMkLst>
        </pc:cxnChg>
        <pc:cxnChg chg="add del">
          <ac:chgData name="kanishq chavan" userId="178b3499e7f67358" providerId="LiveId" clId="{E32AD916-D5D3-4AEA-81FF-6D8483A0800C}" dt="2024-09-25T22:08:11.092" v="263" actId="26606"/>
          <ac:cxnSpMkLst>
            <pc:docMk/>
            <pc:sldMk cId="2546969270" sldId="269"/>
            <ac:cxnSpMk id="39" creationId="{F0748755-DDBC-46D0-91EC-1212A8EE2B40}"/>
          </ac:cxnSpMkLst>
        </pc:cxnChg>
        <pc:cxnChg chg="add del">
          <ac:chgData name="kanishq chavan" userId="178b3499e7f67358" providerId="LiveId" clId="{E32AD916-D5D3-4AEA-81FF-6D8483A0800C}" dt="2024-09-25T22:07:46.817" v="261" actId="26606"/>
          <ac:cxnSpMkLst>
            <pc:docMk/>
            <pc:sldMk cId="2546969270" sldId="269"/>
            <ac:cxnSpMk id="43" creationId="{F0748755-DDBC-46D0-91EC-1212A8EE2B40}"/>
          </ac:cxnSpMkLst>
        </pc:cxnChg>
        <pc:cxnChg chg="add del">
          <ac:chgData name="kanishq chavan" userId="178b3499e7f67358" providerId="LiveId" clId="{E32AD916-D5D3-4AEA-81FF-6D8483A0800C}" dt="2024-09-25T22:08:15.519" v="265" actId="26606"/>
          <ac:cxnSpMkLst>
            <pc:docMk/>
            <pc:sldMk cId="2546969270" sldId="269"/>
            <ac:cxnSpMk id="44" creationId="{F0748755-DDBC-46D0-91EC-1212A8EE2B40}"/>
          </ac:cxnSpMkLst>
        </pc:cxnChg>
        <pc:cxnChg chg="add">
          <ac:chgData name="kanishq chavan" userId="178b3499e7f67358" providerId="LiveId" clId="{E32AD916-D5D3-4AEA-81FF-6D8483A0800C}" dt="2024-09-25T22:08:17.072" v="266" actId="26606"/>
          <ac:cxnSpMkLst>
            <pc:docMk/>
            <pc:sldMk cId="2546969270" sldId="269"/>
            <ac:cxnSpMk id="45" creationId="{F0748755-DDBC-46D0-91EC-1212A8EE2B40}"/>
          </ac:cxnSpMkLst>
        </pc:cxnChg>
      </pc:sldChg>
      <pc:sldChg chg="modSp mod">
        <pc:chgData name="kanishq chavan" userId="178b3499e7f67358" providerId="LiveId" clId="{E32AD916-D5D3-4AEA-81FF-6D8483A0800C}" dt="2024-09-25T23:01:28.322" v="276" actId="113"/>
        <pc:sldMkLst>
          <pc:docMk/>
          <pc:sldMk cId="197869979" sldId="270"/>
        </pc:sldMkLst>
        <pc:spChg chg="mod">
          <ac:chgData name="kanishq chavan" userId="178b3499e7f67358" providerId="LiveId" clId="{E32AD916-D5D3-4AEA-81FF-6D8483A0800C}" dt="2024-09-25T23:01:28.322" v="276" actId="113"/>
          <ac:spMkLst>
            <pc:docMk/>
            <pc:sldMk cId="197869979" sldId="270"/>
            <ac:spMk id="5" creationId="{EE4BB7E6-FCD6-E0A8-CC2E-8A415CC5C23D}"/>
          </ac:spMkLst>
        </pc:spChg>
      </pc:sldChg>
      <pc:sldChg chg="modSp new del mod">
        <pc:chgData name="kanishq chavan" userId="178b3499e7f67358" providerId="LiveId" clId="{E32AD916-D5D3-4AEA-81FF-6D8483A0800C}" dt="2024-09-25T23:46:20.839" v="328" actId="47"/>
        <pc:sldMkLst>
          <pc:docMk/>
          <pc:sldMk cId="2598865712" sldId="274"/>
        </pc:sldMkLst>
        <pc:spChg chg="mod">
          <ac:chgData name="kanishq chavan" userId="178b3499e7f67358" providerId="LiveId" clId="{E32AD916-D5D3-4AEA-81FF-6D8483A0800C}" dt="2024-09-25T21:38:03.724" v="22" actId="20577"/>
          <ac:spMkLst>
            <pc:docMk/>
            <pc:sldMk cId="2598865712" sldId="274"/>
            <ac:spMk id="2" creationId="{85499171-BDFF-130C-E8F1-B9A7EBC7EC53}"/>
          </ac:spMkLst>
        </pc:spChg>
        <pc:spChg chg="mod">
          <ac:chgData name="kanishq chavan" userId="178b3499e7f67358" providerId="LiveId" clId="{E32AD916-D5D3-4AEA-81FF-6D8483A0800C}" dt="2024-09-25T21:41:13.083" v="173" actId="20577"/>
          <ac:spMkLst>
            <pc:docMk/>
            <pc:sldMk cId="2598865712" sldId="274"/>
            <ac:spMk id="3" creationId="{56483C54-E26A-4F1C-DA67-0A9733ACE733}"/>
          </ac:spMkLst>
        </pc:spChg>
      </pc:sldChg>
      <pc:sldChg chg="modSp new del mod">
        <pc:chgData name="kanishq chavan" userId="178b3499e7f67358" providerId="LiveId" clId="{E32AD916-D5D3-4AEA-81FF-6D8483A0800C}" dt="2024-09-25T23:46:23.510" v="329" actId="47"/>
        <pc:sldMkLst>
          <pc:docMk/>
          <pc:sldMk cId="3997393324" sldId="275"/>
        </pc:sldMkLst>
        <pc:spChg chg="mod">
          <ac:chgData name="kanishq chavan" userId="178b3499e7f67358" providerId="LiveId" clId="{E32AD916-D5D3-4AEA-81FF-6D8483A0800C}" dt="2024-09-25T22:02:03.169" v="196" actId="20577"/>
          <ac:spMkLst>
            <pc:docMk/>
            <pc:sldMk cId="3997393324" sldId="275"/>
            <ac:spMk id="2" creationId="{5F9B3DD6-E115-19FC-154C-4ED49CA0A16A}"/>
          </ac:spMkLst>
        </pc:spChg>
        <pc:spChg chg="mod">
          <ac:chgData name="kanishq chavan" userId="178b3499e7f67358" providerId="LiveId" clId="{E32AD916-D5D3-4AEA-81FF-6D8483A0800C}" dt="2024-09-25T22:02:22.796" v="242" actId="20577"/>
          <ac:spMkLst>
            <pc:docMk/>
            <pc:sldMk cId="3997393324" sldId="275"/>
            <ac:spMk id="3" creationId="{71B30EF9-5CB0-5FB5-6C41-AC917950C206}"/>
          </ac:spMkLst>
        </pc:spChg>
      </pc:sldChg>
      <pc:sldChg chg="addSp modSp new mod setBg">
        <pc:chgData name="kanishq chavan" userId="178b3499e7f67358" providerId="LiveId" clId="{E32AD916-D5D3-4AEA-81FF-6D8483A0800C}" dt="2024-09-25T22:04:10.812" v="253" actId="26606"/>
        <pc:sldMkLst>
          <pc:docMk/>
          <pc:sldMk cId="861680662" sldId="276"/>
        </pc:sldMkLst>
        <pc:spChg chg="mod">
          <ac:chgData name="kanishq chavan" userId="178b3499e7f67358" providerId="LiveId" clId="{E32AD916-D5D3-4AEA-81FF-6D8483A0800C}" dt="2024-09-25T22:04:10.812" v="253" actId="26606"/>
          <ac:spMkLst>
            <pc:docMk/>
            <pc:sldMk cId="861680662" sldId="276"/>
            <ac:spMk id="2" creationId="{28E13267-345A-719F-5F4B-282B4F901D47}"/>
          </ac:spMkLst>
        </pc:spChg>
        <pc:spChg chg="add">
          <ac:chgData name="kanishq chavan" userId="178b3499e7f67358" providerId="LiveId" clId="{E32AD916-D5D3-4AEA-81FF-6D8483A0800C}" dt="2024-09-25T22:04:10.812" v="253" actId="26606"/>
          <ac:spMkLst>
            <pc:docMk/>
            <pc:sldMk cId="861680662" sldId="276"/>
            <ac:spMk id="9" creationId="{9C2687F0-F398-4AE7-AD52-8EFF1868AD01}"/>
          </ac:spMkLst>
        </pc:spChg>
        <pc:cxnChg chg="add">
          <ac:chgData name="kanishq chavan" userId="178b3499e7f67358" providerId="LiveId" clId="{E32AD916-D5D3-4AEA-81FF-6D8483A0800C}" dt="2024-09-25T22:04:10.812" v="253" actId="26606"/>
          <ac:cxnSpMkLst>
            <pc:docMk/>
            <pc:sldMk cId="861680662" sldId="276"/>
            <ac:cxnSpMk id="7" creationId="{D8689CE0-64D2-447C-9C1F-872D111D8AC3}"/>
          </ac:cxnSpMkLst>
        </pc:cxnChg>
        <pc:cxnChg chg="add">
          <ac:chgData name="kanishq chavan" userId="178b3499e7f67358" providerId="LiveId" clId="{E32AD916-D5D3-4AEA-81FF-6D8483A0800C}" dt="2024-09-25T22:04:10.812" v="253" actId="26606"/>
          <ac:cxnSpMkLst>
            <pc:docMk/>
            <pc:sldMk cId="861680662" sldId="276"/>
            <ac:cxnSpMk id="11" creationId="{97FA15B5-C79E-4424-B2C8-47B1870D026D}"/>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7.svg"/><Relationship Id="rId9" Type="http://schemas.openxmlformats.org/officeDocument/2006/relationships/image" Target="../media/image28.png"/></Relationships>
</file>

<file path=ppt/diagrams/_rels/data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7.svg"/><Relationship Id="rId9" Type="http://schemas.openxmlformats.org/officeDocument/2006/relationships/image" Target="../media/image28.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D3DD7-41EB-4684-A53F-73AFBC6D5B1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5012D36-8CB8-4546-9B1E-078B016CE256}">
      <dgm:prSet/>
      <dgm:spPr/>
      <dgm:t>
        <a:bodyPr/>
        <a:lstStyle/>
        <a:p>
          <a:pPr>
            <a:lnSpc>
              <a:spcPct val="100000"/>
            </a:lnSpc>
            <a:defRPr cap="all"/>
          </a:pPr>
          <a:r>
            <a:rPr lang="en-US"/>
            <a:t>1. Human Labor in AI: Using AI systems to excessively monitor or control workers, treating them as mere inputs for productivity rather than respecting their well-being and autonomy, undermines their dignity.</a:t>
          </a:r>
        </a:p>
      </dgm:t>
    </dgm:pt>
    <dgm:pt modelId="{A140C769-BFDB-4B0B-A56C-14AC7FFA1123}" type="parTrans" cxnId="{76C15A5A-E60A-4F7F-9C58-9843F70203C1}">
      <dgm:prSet/>
      <dgm:spPr/>
      <dgm:t>
        <a:bodyPr/>
        <a:lstStyle/>
        <a:p>
          <a:endParaRPr lang="en-US"/>
        </a:p>
      </dgm:t>
    </dgm:pt>
    <dgm:pt modelId="{C7F2D53A-3E8F-4458-A640-52CB0EFEF103}" type="sibTrans" cxnId="{76C15A5A-E60A-4F7F-9C58-9843F70203C1}">
      <dgm:prSet/>
      <dgm:spPr/>
      <dgm:t>
        <a:bodyPr/>
        <a:lstStyle/>
        <a:p>
          <a:endParaRPr lang="en-US"/>
        </a:p>
      </dgm:t>
    </dgm:pt>
    <dgm:pt modelId="{ED7D9C53-960F-4374-8B36-4588C9AC19C8}">
      <dgm:prSet/>
      <dgm:spPr/>
      <dgm:t>
        <a:bodyPr/>
        <a:lstStyle/>
        <a:p>
          <a:pPr>
            <a:lnSpc>
              <a:spcPct val="100000"/>
            </a:lnSpc>
            <a:defRPr cap="all"/>
          </a:pPr>
          <a:r>
            <a:rPr lang="en-US"/>
            <a:t>2. Data as a Commodity: The commercial sale of personal data without explicit consent treats individuals as products rather than respecting their privacy and autonomy. For instance, when companies sell user data to third parties, it commodifies people's identities.</a:t>
          </a:r>
        </a:p>
      </dgm:t>
    </dgm:pt>
    <dgm:pt modelId="{616074A2-5A5C-4618-B921-A6A34B0A3773}" type="parTrans" cxnId="{8652F2D8-307B-427E-B363-32B05BBCE193}">
      <dgm:prSet/>
      <dgm:spPr/>
      <dgm:t>
        <a:bodyPr/>
        <a:lstStyle/>
        <a:p>
          <a:endParaRPr lang="en-US"/>
        </a:p>
      </dgm:t>
    </dgm:pt>
    <dgm:pt modelId="{691EB950-7FFA-4DF5-84A7-6344E1DB8BD0}" type="sibTrans" cxnId="{8652F2D8-307B-427E-B363-32B05BBCE193}">
      <dgm:prSet/>
      <dgm:spPr/>
      <dgm:t>
        <a:bodyPr/>
        <a:lstStyle/>
        <a:p>
          <a:endParaRPr lang="en-US"/>
        </a:p>
      </dgm:t>
    </dgm:pt>
    <dgm:pt modelId="{BD177E9F-BBA9-4454-9577-FE40E97DC17E}">
      <dgm:prSet/>
      <dgm:spPr/>
      <dgm:t>
        <a:bodyPr/>
        <a:lstStyle/>
        <a:p>
          <a:pPr>
            <a:lnSpc>
              <a:spcPct val="100000"/>
            </a:lnSpc>
            <a:defRPr cap="all"/>
          </a:pPr>
          <a:r>
            <a:rPr lang="en-US"/>
            <a:t>3.Healthcare: In healthcare, patients should not be treated as mere recipients of services or sources of profit. For example, prioritizing profit-driven medical procedures over patient-centered care would violate their dignity by commodifying their health needs. </a:t>
          </a:r>
        </a:p>
      </dgm:t>
    </dgm:pt>
    <dgm:pt modelId="{53E7CB21-83E8-4E24-83EE-7B0B726700A7}" type="parTrans" cxnId="{10123A8E-9153-4B41-AD5A-A9EF06CF8D74}">
      <dgm:prSet/>
      <dgm:spPr/>
      <dgm:t>
        <a:bodyPr/>
        <a:lstStyle/>
        <a:p>
          <a:endParaRPr lang="en-US"/>
        </a:p>
      </dgm:t>
    </dgm:pt>
    <dgm:pt modelId="{943222AC-3A39-46A7-9CF8-F48667D6756B}" type="sibTrans" cxnId="{10123A8E-9153-4B41-AD5A-A9EF06CF8D74}">
      <dgm:prSet/>
      <dgm:spPr/>
      <dgm:t>
        <a:bodyPr/>
        <a:lstStyle/>
        <a:p>
          <a:endParaRPr lang="en-US"/>
        </a:p>
      </dgm:t>
    </dgm:pt>
    <dgm:pt modelId="{2999BCE8-61F6-4CD5-8BE1-3868A11873A8}" type="pres">
      <dgm:prSet presAssocID="{935D3DD7-41EB-4684-A53F-73AFBC6D5B18}" presName="root" presStyleCnt="0">
        <dgm:presLayoutVars>
          <dgm:dir/>
          <dgm:resizeHandles val="exact"/>
        </dgm:presLayoutVars>
      </dgm:prSet>
      <dgm:spPr/>
    </dgm:pt>
    <dgm:pt modelId="{9ECF3644-785D-45DF-8E16-4B9408414C27}" type="pres">
      <dgm:prSet presAssocID="{E5012D36-8CB8-4546-9B1E-078B016CE256}" presName="compNode" presStyleCnt="0"/>
      <dgm:spPr/>
    </dgm:pt>
    <dgm:pt modelId="{A2B21907-F29B-4F8A-BA1C-64531CAE0BEE}" type="pres">
      <dgm:prSet presAssocID="{E5012D36-8CB8-4546-9B1E-078B016CE256}" presName="iconBgRect" presStyleLbl="bgShp" presStyleIdx="0" presStyleCnt="3"/>
      <dgm:spPr>
        <a:prstGeom prst="round2DiagRect">
          <a:avLst>
            <a:gd name="adj1" fmla="val 29727"/>
            <a:gd name="adj2" fmla="val 0"/>
          </a:avLst>
        </a:prstGeom>
      </dgm:spPr>
    </dgm:pt>
    <dgm:pt modelId="{0981B68A-E35C-40AE-B8F0-717A47B5EFFF}" type="pres">
      <dgm:prSet presAssocID="{E5012D36-8CB8-4546-9B1E-078B016CE2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C1866AB9-F19A-46D6-9887-7C6FB4BF49C3}" type="pres">
      <dgm:prSet presAssocID="{E5012D36-8CB8-4546-9B1E-078B016CE256}" presName="spaceRect" presStyleCnt="0"/>
      <dgm:spPr/>
    </dgm:pt>
    <dgm:pt modelId="{48856695-E980-4192-AEAC-7D7447872D8D}" type="pres">
      <dgm:prSet presAssocID="{E5012D36-8CB8-4546-9B1E-078B016CE256}" presName="textRect" presStyleLbl="revTx" presStyleIdx="0" presStyleCnt="3">
        <dgm:presLayoutVars>
          <dgm:chMax val="1"/>
          <dgm:chPref val="1"/>
        </dgm:presLayoutVars>
      </dgm:prSet>
      <dgm:spPr/>
    </dgm:pt>
    <dgm:pt modelId="{26171112-167E-4826-9CF9-122D6E02DA67}" type="pres">
      <dgm:prSet presAssocID="{C7F2D53A-3E8F-4458-A640-52CB0EFEF103}" presName="sibTrans" presStyleCnt="0"/>
      <dgm:spPr/>
    </dgm:pt>
    <dgm:pt modelId="{FAB77D4F-7470-4154-BA9E-6AAD32779B32}" type="pres">
      <dgm:prSet presAssocID="{ED7D9C53-960F-4374-8B36-4588C9AC19C8}" presName="compNode" presStyleCnt="0"/>
      <dgm:spPr/>
    </dgm:pt>
    <dgm:pt modelId="{40FE62EF-943F-41AE-8EB4-46EBD72F0D72}" type="pres">
      <dgm:prSet presAssocID="{ED7D9C53-960F-4374-8B36-4588C9AC19C8}" presName="iconBgRect" presStyleLbl="bgShp" presStyleIdx="1" presStyleCnt="3"/>
      <dgm:spPr>
        <a:prstGeom prst="round2DiagRect">
          <a:avLst>
            <a:gd name="adj1" fmla="val 29727"/>
            <a:gd name="adj2" fmla="val 0"/>
          </a:avLst>
        </a:prstGeom>
      </dgm:spPr>
    </dgm:pt>
    <dgm:pt modelId="{93613FBD-2A7D-45E8-A0F6-3DB67510C8DB}" type="pres">
      <dgm:prSet presAssocID="{ED7D9C53-960F-4374-8B36-4588C9AC19C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F7F123D4-BF70-495C-8D16-6146D1F9F5AF}" type="pres">
      <dgm:prSet presAssocID="{ED7D9C53-960F-4374-8B36-4588C9AC19C8}" presName="spaceRect" presStyleCnt="0"/>
      <dgm:spPr/>
    </dgm:pt>
    <dgm:pt modelId="{945D4837-A851-4610-AE1F-70CB1F421A0E}" type="pres">
      <dgm:prSet presAssocID="{ED7D9C53-960F-4374-8B36-4588C9AC19C8}" presName="textRect" presStyleLbl="revTx" presStyleIdx="1" presStyleCnt="3">
        <dgm:presLayoutVars>
          <dgm:chMax val="1"/>
          <dgm:chPref val="1"/>
        </dgm:presLayoutVars>
      </dgm:prSet>
      <dgm:spPr/>
    </dgm:pt>
    <dgm:pt modelId="{E0387259-5BA2-434E-9BA1-F40503FD7D8D}" type="pres">
      <dgm:prSet presAssocID="{691EB950-7FFA-4DF5-84A7-6344E1DB8BD0}" presName="sibTrans" presStyleCnt="0"/>
      <dgm:spPr/>
    </dgm:pt>
    <dgm:pt modelId="{1ABC47C2-157B-4127-A231-CB16D27F7AD5}" type="pres">
      <dgm:prSet presAssocID="{BD177E9F-BBA9-4454-9577-FE40E97DC17E}" presName="compNode" presStyleCnt="0"/>
      <dgm:spPr/>
    </dgm:pt>
    <dgm:pt modelId="{7DC317B3-803E-4C0F-9875-F756C040991E}" type="pres">
      <dgm:prSet presAssocID="{BD177E9F-BBA9-4454-9577-FE40E97DC17E}" presName="iconBgRect" presStyleLbl="bgShp" presStyleIdx="2" presStyleCnt="3"/>
      <dgm:spPr>
        <a:prstGeom prst="round2DiagRect">
          <a:avLst>
            <a:gd name="adj1" fmla="val 29727"/>
            <a:gd name="adj2" fmla="val 0"/>
          </a:avLst>
        </a:prstGeom>
      </dgm:spPr>
    </dgm:pt>
    <dgm:pt modelId="{AC98E84F-B0DA-4EC2-9D5A-5F7D7BE0A1D1}" type="pres">
      <dgm:prSet presAssocID="{BD177E9F-BBA9-4454-9577-FE40E97DC1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5DA0F25C-BC3B-46D9-AFAC-CCFB3E7DB254}" type="pres">
      <dgm:prSet presAssocID="{BD177E9F-BBA9-4454-9577-FE40E97DC17E}" presName="spaceRect" presStyleCnt="0"/>
      <dgm:spPr/>
    </dgm:pt>
    <dgm:pt modelId="{80DB6550-8869-41E5-8FFF-C2E4FFA83A03}" type="pres">
      <dgm:prSet presAssocID="{BD177E9F-BBA9-4454-9577-FE40E97DC17E}" presName="textRect" presStyleLbl="revTx" presStyleIdx="2" presStyleCnt="3">
        <dgm:presLayoutVars>
          <dgm:chMax val="1"/>
          <dgm:chPref val="1"/>
        </dgm:presLayoutVars>
      </dgm:prSet>
      <dgm:spPr/>
    </dgm:pt>
  </dgm:ptLst>
  <dgm:cxnLst>
    <dgm:cxn modelId="{B1763269-B1B5-456B-8B45-30472A503024}" type="presOf" srcId="{BD177E9F-BBA9-4454-9577-FE40E97DC17E}" destId="{80DB6550-8869-41E5-8FFF-C2E4FFA83A03}" srcOrd="0" destOrd="0" presId="urn:microsoft.com/office/officeart/2018/5/layout/IconLeafLabelList"/>
    <dgm:cxn modelId="{235BC152-4793-45E0-8603-78DD53C75973}" type="presOf" srcId="{ED7D9C53-960F-4374-8B36-4588C9AC19C8}" destId="{945D4837-A851-4610-AE1F-70CB1F421A0E}" srcOrd="0" destOrd="0" presId="urn:microsoft.com/office/officeart/2018/5/layout/IconLeafLabelList"/>
    <dgm:cxn modelId="{4DE67A54-32BA-4AEF-9DE3-2B3CDC0AA3CC}" type="presOf" srcId="{E5012D36-8CB8-4546-9B1E-078B016CE256}" destId="{48856695-E980-4192-AEAC-7D7447872D8D}" srcOrd="0" destOrd="0" presId="urn:microsoft.com/office/officeart/2018/5/layout/IconLeafLabelList"/>
    <dgm:cxn modelId="{76C15A5A-E60A-4F7F-9C58-9843F70203C1}" srcId="{935D3DD7-41EB-4684-A53F-73AFBC6D5B18}" destId="{E5012D36-8CB8-4546-9B1E-078B016CE256}" srcOrd="0" destOrd="0" parTransId="{A140C769-BFDB-4B0B-A56C-14AC7FFA1123}" sibTransId="{C7F2D53A-3E8F-4458-A640-52CB0EFEF103}"/>
    <dgm:cxn modelId="{10123A8E-9153-4B41-AD5A-A9EF06CF8D74}" srcId="{935D3DD7-41EB-4684-A53F-73AFBC6D5B18}" destId="{BD177E9F-BBA9-4454-9577-FE40E97DC17E}" srcOrd="2" destOrd="0" parTransId="{53E7CB21-83E8-4E24-83EE-7B0B726700A7}" sibTransId="{943222AC-3A39-46A7-9CF8-F48667D6756B}"/>
    <dgm:cxn modelId="{8652F2D8-307B-427E-B363-32B05BBCE193}" srcId="{935D3DD7-41EB-4684-A53F-73AFBC6D5B18}" destId="{ED7D9C53-960F-4374-8B36-4588C9AC19C8}" srcOrd="1" destOrd="0" parTransId="{616074A2-5A5C-4618-B921-A6A34B0A3773}" sibTransId="{691EB950-7FFA-4DF5-84A7-6344E1DB8BD0}"/>
    <dgm:cxn modelId="{3D9D7CF5-425A-468B-B3AC-2A2475160323}" type="presOf" srcId="{935D3DD7-41EB-4684-A53F-73AFBC6D5B18}" destId="{2999BCE8-61F6-4CD5-8BE1-3868A11873A8}" srcOrd="0" destOrd="0" presId="urn:microsoft.com/office/officeart/2018/5/layout/IconLeafLabelList"/>
    <dgm:cxn modelId="{468920FC-CC7C-496C-8A21-5071AB5A55C1}" type="presParOf" srcId="{2999BCE8-61F6-4CD5-8BE1-3868A11873A8}" destId="{9ECF3644-785D-45DF-8E16-4B9408414C27}" srcOrd="0" destOrd="0" presId="urn:microsoft.com/office/officeart/2018/5/layout/IconLeafLabelList"/>
    <dgm:cxn modelId="{7E97859B-1EA7-451D-B78F-BCA161D4E3F4}" type="presParOf" srcId="{9ECF3644-785D-45DF-8E16-4B9408414C27}" destId="{A2B21907-F29B-4F8A-BA1C-64531CAE0BEE}" srcOrd="0" destOrd="0" presId="urn:microsoft.com/office/officeart/2018/5/layout/IconLeafLabelList"/>
    <dgm:cxn modelId="{04186326-0695-4579-A9D8-E68D17A8588C}" type="presParOf" srcId="{9ECF3644-785D-45DF-8E16-4B9408414C27}" destId="{0981B68A-E35C-40AE-B8F0-717A47B5EFFF}" srcOrd="1" destOrd="0" presId="urn:microsoft.com/office/officeart/2018/5/layout/IconLeafLabelList"/>
    <dgm:cxn modelId="{7CC8B1B2-845D-4BDD-BC33-707EF29D3151}" type="presParOf" srcId="{9ECF3644-785D-45DF-8E16-4B9408414C27}" destId="{C1866AB9-F19A-46D6-9887-7C6FB4BF49C3}" srcOrd="2" destOrd="0" presId="urn:microsoft.com/office/officeart/2018/5/layout/IconLeafLabelList"/>
    <dgm:cxn modelId="{AA60B42E-F880-4121-9845-DF5F57E2B698}" type="presParOf" srcId="{9ECF3644-785D-45DF-8E16-4B9408414C27}" destId="{48856695-E980-4192-AEAC-7D7447872D8D}" srcOrd="3" destOrd="0" presId="urn:microsoft.com/office/officeart/2018/5/layout/IconLeafLabelList"/>
    <dgm:cxn modelId="{BD9F6580-03F5-4B25-93EF-1A100B95B05C}" type="presParOf" srcId="{2999BCE8-61F6-4CD5-8BE1-3868A11873A8}" destId="{26171112-167E-4826-9CF9-122D6E02DA67}" srcOrd="1" destOrd="0" presId="urn:microsoft.com/office/officeart/2018/5/layout/IconLeafLabelList"/>
    <dgm:cxn modelId="{1886B62B-6722-43DD-9A3B-18DD615E3925}" type="presParOf" srcId="{2999BCE8-61F6-4CD5-8BE1-3868A11873A8}" destId="{FAB77D4F-7470-4154-BA9E-6AAD32779B32}" srcOrd="2" destOrd="0" presId="urn:microsoft.com/office/officeart/2018/5/layout/IconLeafLabelList"/>
    <dgm:cxn modelId="{65C1CDF4-1360-431D-A232-090E3C99B38F}" type="presParOf" srcId="{FAB77D4F-7470-4154-BA9E-6AAD32779B32}" destId="{40FE62EF-943F-41AE-8EB4-46EBD72F0D72}" srcOrd="0" destOrd="0" presId="urn:microsoft.com/office/officeart/2018/5/layout/IconLeafLabelList"/>
    <dgm:cxn modelId="{38749D24-71CE-4A5D-B1D7-9F3029BA7E9A}" type="presParOf" srcId="{FAB77D4F-7470-4154-BA9E-6AAD32779B32}" destId="{93613FBD-2A7D-45E8-A0F6-3DB67510C8DB}" srcOrd="1" destOrd="0" presId="urn:microsoft.com/office/officeart/2018/5/layout/IconLeafLabelList"/>
    <dgm:cxn modelId="{923DF09E-4786-4916-8092-AC604E8563AD}" type="presParOf" srcId="{FAB77D4F-7470-4154-BA9E-6AAD32779B32}" destId="{F7F123D4-BF70-495C-8D16-6146D1F9F5AF}" srcOrd="2" destOrd="0" presId="urn:microsoft.com/office/officeart/2018/5/layout/IconLeafLabelList"/>
    <dgm:cxn modelId="{CC141A3A-F49B-4595-AAFC-C1A886B602A9}" type="presParOf" srcId="{FAB77D4F-7470-4154-BA9E-6AAD32779B32}" destId="{945D4837-A851-4610-AE1F-70CB1F421A0E}" srcOrd="3" destOrd="0" presId="urn:microsoft.com/office/officeart/2018/5/layout/IconLeafLabelList"/>
    <dgm:cxn modelId="{3AFD7235-5A89-4E2D-86B8-D90E8A579349}" type="presParOf" srcId="{2999BCE8-61F6-4CD5-8BE1-3868A11873A8}" destId="{E0387259-5BA2-434E-9BA1-F40503FD7D8D}" srcOrd="3" destOrd="0" presId="urn:microsoft.com/office/officeart/2018/5/layout/IconLeafLabelList"/>
    <dgm:cxn modelId="{25917487-F0CB-4B81-9A35-092D77D9E54B}" type="presParOf" srcId="{2999BCE8-61F6-4CD5-8BE1-3868A11873A8}" destId="{1ABC47C2-157B-4127-A231-CB16D27F7AD5}" srcOrd="4" destOrd="0" presId="urn:microsoft.com/office/officeart/2018/5/layout/IconLeafLabelList"/>
    <dgm:cxn modelId="{A51F0B4B-7EB0-4056-885C-CBC538B07771}" type="presParOf" srcId="{1ABC47C2-157B-4127-A231-CB16D27F7AD5}" destId="{7DC317B3-803E-4C0F-9875-F756C040991E}" srcOrd="0" destOrd="0" presId="urn:microsoft.com/office/officeart/2018/5/layout/IconLeafLabelList"/>
    <dgm:cxn modelId="{3531B74F-3FE9-4E27-94D8-1316C8C90B3B}" type="presParOf" srcId="{1ABC47C2-157B-4127-A231-CB16D27F7AD5}" destId="{AC98E84F-B0DA-4EC2-9D5A-5F7D7BE0A1D1}" srcOrd="1" destOrd="0" presId="urn:microsoft.com/office/officeart/2018/5/layout/IconLeafLabelList"/>
    <dgm:cxn modelId="{ADCE6BA7-D654-4200-B19D-77D59C93209E}" type="presParOf" srcId="{1ABC47C2-157B-4127-A231-CB16D27F7AD5}" destId="{5DA0F25C-BC3B-46D9-AFAC-CCFB3E7DB254}" srcOrd="2" destOrd="0" presId="urn:microsoft.com/office/officeart/2018/5/layout/IconLeafLabelList"/>
    <dgm:cxn modelId="{AC92715D-3668-4F71-B934-F5BE1675FA3B}" type="presParOf" srcId="{1ABC47C2-157B-4127-A231-CB16D27F7AD5}" destId="{80DB6550-8869-41E5-8FFF-C2E4FFA83A0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BB2C6-F1C3-4225-A704-20CE09CC781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FF605DE-2589-4DED-ADBF-639D746CDB1E}">
      <dgm:prSet/>
      <dgm:spPr/>
      <dgm:t>
        <a:bodyPr/>
        <a:lstStyle/>
        <a:p>
          <a:pPr>
            <a:defRPr cap="all"/>
          </a:pPr>
          <a:r>
            <a:rPr lang="en-US"/>
            <a:t>Positive/Enabling Dignity refers to the idea that individuals should be empowered to take responsibility for their actions and decisions. This form of dignity emphasizes active participation, ownership, and the opportunity to contribute meaningfully to society or institutions, while being recognized and respected for that contribution.</a:t>
          </a:r>
        </a:p>
      </dgm:t>
    </dgm:pt>
    <dgm:pt modelId="{69D9DB27-0287-486F-AA16-3D20E80A7BB8}" type="parTrans" cxnId="{9314977F-2928-48E2-9518-D7E2430D33E7}">
      <dgm:prSet/>
      <dgm:spPr/>
      <dgm:t>
        <a:bodyPr/>
        <a:lstStyle/>
        <a:p>
          <a:endParaRPr lang="en-US"/>
        </a:p>
      </dgm:t>
    </dgm:pt>
    <dgm:pt modelId="{132ABDBE-BE28-41CD-BC6B-1538A99AF647}" type="sibTrans" cxnId="{9314977F-2928-48E2-9518-D7E2430D33E7}">
      <dgm:prSet/>
      <dgm:spPr/>
      <dgm:t>
        <a:bodyPr/>
        <a:lstStyle/>
        <a:p>
          <a:endParaRPr lang="en-US"/>
        </a:p>
      </dgm:t>
    </dgm:pt>
    <dgm:pt modelId="{EE1F8440-FE9E-4C77-AA5B-55257BFEBF92}">
      <dgm:prSet/>
      <dgm:spPr/>
      <dgm:t>
        <a:bodyPr/>
        <a:lstStyle/>
        <a:p>
          <a:pPr>
            <a:defRPr cap="all"/>
          </a:pPr>
          <a:r>
            <a:rPr lang="en-US"/>
            <a:t>In positive/enabling dignity, accountability becomes a right, allowing individuals to take charge of their roles and decisions, thus enhancing their self-worth and societal participation.</a:t>
          </a:r>
        </a:p>
      </dgm:t>
    </dgm:pt>
    <dgm:pt modelId="{7935B192-56BF-4201-921C-1140F8A9B905}" type="parTrans" cxnId="{613A99D9-7F00-4C6D-987C-BAB7312A749C}">
      <dgm:prSet/>
      <dgm:spPr/>
      <dgm:t>
        <a:bodyPr/>
        <a:lstStyle/>
        <a:p>
          <a:endParaRPr lang="en-US"/>
        </a:p>
      </dgm:t>
    </dgm:pt>
    <dgm:pt modelId="{05BECFA9-F872-45C1-BEC1-E3C82CDE1A9A}" type="sibTrans" cxnId="{613A99D9-7F00-4C6D-987C-BAB7312A749C}">
      <dgm:prSet/>
      <dgm:spPr/>
      <dgm:t>
        <a:bodyPr/>
        <a:lstStyle/>
        <a:p>
          <a:endParaRPr lang="en-US"/>
        </a:p>
      </dgm:t>
    </dgm:pt>
    <dgm:pt modelId="{57873F6F-FE62-4AC0-BEAC-DC9A90356C8D}" type="pres">
      <dgm:prSet presAssocID="{18FBB2C6-F1C3-4225-A704-20CE09CC781F}" presName="linear" presStyleCnt="0">
        <dgm:presLayoutVars>
          <dgm:animLvl val="lvl"/>
          <dgm:resizeHandles val="exact"/>
        </dgm:presLayoutVars>
      </dgm:prSet>
      <dgm:spPr/>
    </dgm:pt>
    <dgm:pt modelId="{07EAD056-9E5F-4A9A-9439-C6CD8984880E}" type="pres">
      <dgm:prSet presAssocID="{8FF605DE-2589-4DED-ADBF-639D746CDB1E}" presName="parentText" presStyleLbl="node1" presStyleIdx="0" presStyleCnt="2">
        <dgm:presLayoutVars>
          <dgm:chMax val="0"/>
          <dgm:bulletEnabled val="1"/>
        </dgm:presLayoutVars>
      </dgm:prSet>
      <dgm:spPr/>
    </dgm:pt>
    <dgm:pt modelId="{2D3FB8E1-F082-43F5-848D-6B483871694B}" type="pres">
      <dgm:prSet presAssocID="{132ABDBE-BE28-41CD-BC6B-1538A99AF647}" presName="spacer" presStyleCnt="0"/>
      <dgm:spPr/>
    </dgm:pt>
    <dgm:pt modelId="{BF7BAD4F-DDB2-4D2A-8C4A-60350B7DFB61}" type="pres">
      <dgm:prSet presAssocID="{EE1F8440-FE9E-4C77-AA5B-55257BFEBF92}" presName="parentText" presStyleLbl="node1" presStyleIdx="1" presStyleCnt="2">
        <dgm:presLayoutVars>
          <dgm:chMax val="0"/>
          <dgm:bulletEnabled val="1"/>
        </dgm:presLayoutVars>
      </dgm:prSet>
      <dgm:spPr/>
    </dgm:pt>
  </dgm:ptLst>
  <dgm:cxnLst>
    <dgm:cxn modelId="{DA07D610-D38A-4450-A5C8-1405FFCB4373}" type="presOf" srcId="{EE1F8440-FE9E-4C77-AA5B-55257BFEBF92}" destId="{BF7BAD4F-DDB2-4D2A-8C4A-60350B7DFB61}" srcOrd="0" destOrd="0" presId="urn:microsoft.com/office/officeart/2005/8/layout/vList2"/>
    <dgm:cxn modelId="{9314977F-2928-48E2-9518-D7E2430D33E7}" srcId="{18FBB2C6-F1C3-4225-A704-20CE09CC781F}" destId="{8FF605DE-2589-4DED-ADBF-639D746CDB1E}" srcOrd="0" destOrd="0" parTransId="{69D9DB27-0287-486F-AA16-3D20E80A7BB8}" sibTransId="{132ABDBE-BE28-41CD-BC6B-1538A99AF647}"/>
    <dgm:cxn modelId="{02E957C4-A28D-4474-A349-B061521DDCBB}" type="presOf" srcId="{18FBB2C6-F1C3-4225-A704-20CE09CC781F}" destId="{57873F6F-FE62-4AC0-BEAC-DC9A90356C8D}" srcOrd="0" destOrd="0" presId="urn:microsoft.com/office/officeart/2005/8/layout/vList2"/>
    <dgm:cxn modelId="{613A99D9-7F00-4C6D-987C-BAB7312A749C}" srcId="{18FBB2C6-F1C3-4225-A704-20CE09CC781F}" destId="{EE1F8440-FE9E-4C77-AA5B-55257BFEBF92}" srcOrd="1" destOrd="0" parTransId="{7935B192-56BF-4201-921C-1140F8A9B905}" sibTransId="{05BECFA9-F872-45C1-BEC1-E3C82CDE1A9A}"/>
    <dgm:cxn modelId="{03E8EFDE-CA29-4B6E-B5F5-24DA607D6759}" type="presOf" srcId="{8FF605DE-2589-4DED-ADBF-639D746CDB1E}" destId="{07EAD056-9E5F-4A9A-9439-C6CD8984880E}" srcOrd="0" destOrd="0" presId="urn:microsoft.com/office/officeart/2005/8/layout/vList2"/>
    <dgm:cxn modelId="{73DB95AA-428E-411D-A09F-4E6D6A1812ED}" type="presParOf" srcId="{57873F6F-FE62-4AC0-BEAC-DC9A90356C8D}" destId="{07EAD056-9E5F-4A9A-9439-C6CD8984880E}" srcOrd="0" destOrd="0" presId="urn:microsoft.com/office/officeart/2005/8/layout/vList2"/>
    <dgm:cxn modelId="{0256CFA0-578D-445F-A72F-9A99426227BE}" type="presParOf" srcId="{57873F6F-FE62-4AC0-BEAC-DC9A90356C8D}" destId="{2D3FB8E1-F082-43F5-848D-6B483871694B}" srcOrd="1" destOrd="0" presId="urn:microsoft.com/office/officeart/2005/8/layout/vList2"/>
    <dgm:cxn modelId="{5DC1B922-60B9-49CE-84FD-E9D5993A464C}" type="presParOf" srcId="{57873F6F-FE62-4AC0-BEAC-DC9A90356C8D}" destId="{BF7BAD4F-DDB2-4D2A-8C4A-60350B7DFB6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F4E941-8E35-4900-ACDA-4ADE1991156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A6197F2-ABC7-47C7-80C8-24E0B299B6F4}">
      <dgm:prSet/>
      <dgm:spPr/>
      <dgm:t>
        <a:bodyPr/>
        <a:lstStyle/>
        <a:p>
          <a:r>
            <a:rPr lang="en-US"/>
            <a:t>1. Transparency in AI Decision-Making: In systems where AI makes decisions (e.g., credit scoring or hiring), individuals should have the right to understand and challenge these decisions. This allows people to hold the system accountable, fostering fairness and trust.</a:t>
          </a:r>
        </a:p>
      </dgm:t>
    </dgm:pt>
    <dgm:pt modelId="{F785D7B4-A976-49CD-A1EF-A92927ED4746}" type="parTrans" cxnId="{52C3D15C-7478-4D8C-B162-49D2EAF63816}">
      <dgm:prSet/>
      <dgm:spPr/>
      <dgm:t>
        <a:bodyPr/>
        <a:lstStyle/>
        <a:p>
          <a:endParaRPr lang="en-US"/>
        </a:p>
      </dgm:t>
    </dgm:pt>
    <dgm:pt modelId="{24F8E86A-5BAA-48D8-8509-404F999166C5}" type="sibTrans" cxnId="{52C3D15C-7478-4D8C-B162-49D2EAF63816}">
      <dgm:prSet/>
      <dgm:spPr/>
      <dgm:t>
        <a:bodyPr/>
        <a:lstStyle/>
        <a:p>
          <a:endParaRPr lang="en-US"/>
        </a:p>
      </dgm:t>
    </dgm:pt>
    <dgm:pt modelId="{4AA5B478-64E7-4501-936B-0542287CCF8B}">
      <dgm:prSet/>
      <dgm:spPr/>
      <dgm:t>
        <a:bodyPr/>
        <a:lstStyle/>
        <a:p>
          <a:r>
            <a:rPr lang="en-US"/>
            <a:t>2. Personal Accountability in Education: Students empowered by AI learning platforms should not only receive tailored feedback but also be given opportunities to track and be responsible for their own progress. This promotes their active role in shaping their education.</a:t>
          </a:r>
        </a:p>
      </dgm:t>
    </dgm:pt>
    <dgm:pt modelId="{C0E27B03-4645-4441-91AA-3FD513A7BCF3}" type="parTrans" cxnId="{22EDA449-A583-4366-85CC-4BA8F53B8975}">
      <dgm:prSet/>
      <dgm:spPr/>
      <dgm:t>
        <a:bodyPr/>
        <a:lstStyle/>
        <a:p>
          <a:endParaRPr lang="en-US"/>
        </a:p>
      </dgm:t>
    </dgm:pt>
    <dgm:pt modelId="{B548094C-5A1B-4C8B-AD81-74C3719ED2A1}" type="sibTrans" cxnId="{22EDA449-A583-4366-85CC-4BA8F53B8975}">
      <dgm:prSet/>
      <dgm:spPr/>
      <dgm:t>
        <a:bodyPr/>
        <a:lstStyle/>
        <a:p>
          <a:endParaRPr lang="en-US"/>
        </a:p>
      </dgm:t>
    </dgm:pt>
    <dgm:pt modelId="{BE5A3F4E-7E32-4298-A59D-E81B99FB484B}">
      <dgm:prSet/>
      <dgm:spPr/>
      <dgm:t>
        <a:bodyPr/>
        <a:lstStyle/>
        <a:p>
          <a:r>
            <a:rPr lang="en-US"/>
            <a:t>3. Workplace Autonomy: Employees using AI-driven productivity tools should retain control over how their work is evaluated, ensuring they are accountable for their outcomes rather than being passively monitored by automated systems. </a:t>
          </a:r>
        </a:p>
      </dgm:t>
    </dgm:pt>
    <dgm:pt modelId="{6EAAADB8-76C2-4069-84C0-38FDAF45161E}" type="parTrans" cxnId="{089E1302-0712-4BA8-9324-BC1973F9BFB7}">
      <dgm:prSet/>
      <dgm:spPr/>
      <dgm:t>
        <a:bodyPr/>
        <a:lstStyle/>
        <a:p>
          <a:endParaRPr lang="en-US"/>
        </a:p>
      </dgm:t>
    </dgm:pt>
    <dgm:pt modelId="{A23A8DC1-6F11-4829-9189-F3C5C1AFB6BA}" type="sibTrans" cxnId="{089E1302-0712-4BA8-9324-BC1973F9BFB7}">
      <dgm:prSet/>
      <dgm:spPr/>
      <dgm:t>
        <a:bodyPr/>
        <a:lstStyle/>
        <a:p>
          <a:endParaRPr lang="en-US"/>
        </a:p>
      </dgm:t>
    </dgm:pt>
    <dgm:pt modelId="{84D6276F-262E-441E-913F-88C7FA1B48D4}" type="pres">
      <dgm:prSet presAssocID="{D9F4E941-8E35-4900-ACDA-4ADE1991156D}" presName="root" presStyleCnt="0">
        <dgm:presLayoutVars>
          <dgm:dir/>
          <dgm:resizeHandles val="exact"/>
        </dgm:presLayoutVars>
      </dgm:prSet>
      <dgm:spPr/>
    </dgm:pt>
    <dgm:pt modelId="{1F1D8CF2-642D-4712-9305-0847C5E97D75}" type="pres">
      <dgm:prSet presAssocID="{6A6197F2-ABC7-47C7-80C8-24E0B299B6F4}" presName="compNode" presStyleCnt="0"/>
      <dgm:spPr/>
    </dgm:pt>
    <dgm:pt modelId="{14B6209C-6F8B-4A5F-94FA-4639D7B5A2E0}" type="pres">
      <dgm:prSet presAssocID="{6A6197F2-ABC7-47C7-80C8-24E0B299B6F4}" presName="bgRect" presStyleLbl="bgShp" presStyleIdx="0" presStyleCnt="3"/>
      <dgm:spPr/>
    </dgm:pt>
    <dgm:pt modelId="{1E1E7196-4729-4E79-AB06-C26C01B6E1FB}" type="pres">
      <dgm:prSet presAssocID="{6A6197F2-ABC7-47C7-80C8-24E0B299B6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B4DA37A-3687-4671-992E-1CFED19790E6}" type="pres">
      <dgm:prSet presAssocID="{6A6197F2-ABC7-47C7-80C8-24E0B299B6F4}" presName="spaceRect" presStyleCnt="0"/>
      <dgm:spPr/>
    </dgm:pt>
    <dgm:pt modelId="{3012E4BA-3E7A-4B9D-AB06-1C22B3469A6E}" type="pres">
      <dgm:prSet presAssocID="{6A6197F2-ABC7-47C7-80C8-24E0B299B6F4}" presName="parTx" presStyleLbl="revTx" presStyleIdx="0" presStyleCnt="3">
        <dgm:presLayoutVars>
          <dgm:chMax val="0"/>
          <dgm:chPref val="0"/>
        </dgm:presLayoutVars>
      </dgm:prSet>
      <dgm:spPr/>
    </dgm:pt>
    <dgm:pt modelId="{4174E50C-1EF6-414A-A507-ACFDE80CF509}" type="pres">
      <dgm:prSet presAssocID="{24F8E86A-5BAA-48D8-8509-404F999166C5}" presName="sibTrans" presStyleCnt="0"/>
      <dgm:spPr/>
    </dgm:pt>
    <dgm:pt modelId="{2F5412D3-BFA4-41DD-8A4B-A4687CBA9B9F}" type="pres">
      <dgm:prSet presAssocID="{4AA5B478-64E7-4501-936B-0542287CCF8B}" presName="compNode" presStyleCnt="0"/>
      <dgm:spPr/>
    </dgm:pt>
    <dgm:pt modelId="{26DF1600-42FF-41C7-A8AC-E6E3D32EEDBF}" type="pres">
      <dgm:prSet presAssocID="{4AA5B478-64E7-4501-936B-0542287CCF8B}" presName="bgRect" presStyleLbl="bgShp" presStyleIdx="1" presStyleCnt="3"/>
      <dgm:spPr/>
    </dgm:pt>
    <dgm:pt modelId="{4996970A-924C-41F8-8866-B0AF75863A7B}" type="pres">
      <dgm:prSet presAssocID="{4AA5B478-64E7-4501-936B-0542287CCF8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44E79904-D166-46B5-92A9-6E117F2601AC}" type="pres">
      <dgm:prSet presAssocID="{4AA5B478-64E7-4501-936B-0542287CCF8B}" presName="spaceRect" presStyleCnt="0"/>
      <dgm:spPr/>
    </dgm:pt>
    <dgm:pt modelId="{ADE5C798-B258-407D-BF29-7E4CFE2158C0}" type="pres">
      <dgm:prSet presAssocID="{4AA5B478-64E7-4501-936B-0542287CCF8B}" presName="parTx" presStyleLbl="revTx" presStyleIdx="1" presStyleCnt="3">
        <dgm:presLayoutVars>
          <dgm:chMax val="0"/>
          <dgm:chPref val="0"/>
        </dgm:presLayoutVars>
      </dgm:prSet>
      <dgm:spPr/>
    </dgm:pt>
    <dgm:pt modelId="{0140B934-0947-4B22-AD88-A8F8826B84B4}" type="pres">
      <dgm:prSet presAssocID="{B548094C-5A1B-4C8B-AD81-74C3719ED2A1}" presName="sibTrans" presStyleCnt="0"/>
      <dgm:spPr/>
    </dgm:pt>
    <dgm:pt modelId="{CCEC8346-E203-4600-9D29-962D244C9BC6}" type="pres">
      <dgm:prSet presAssocID="{BE5A3F4E-7E32-4298-A59D-E81B99FB484B}" presName="compNode" presStyleCnt="0"/>
      <dgm:spPr/>
    </dgm:pt>
    <dgm:pt modelId="{4DF89557-C318-4201-8FCA-012DF32FF0D0}" type="pres">
      <dgm:prSet presAssocID="{BE5A3F4E-7E32-4298-A59D-E81B99FB484B}" presName="bgRect" presStyleLbl="bgShp" presStyleIdx="2" presStyleCnt="3"/>
      <dgm:spPr/>
    </dgm:pt>
    <dgm:pt modelId="{18DA6CBC-EDCC-453E-AAD5-88930D6E79E4}" type="pres">
      <dgm:prSet presAssocID="{BE5A3F4E-7E32-4298-A59D-E81B99FB48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1B3927EE-48C1-4AB5-A92F-87A648DDA640}" type="pres">
      <dgm:prSet presAssocID="{BE5A3F4E-7E32-4298-A59D-E81B99FB484B}" presName="spaceRect" presStyleCnt="0"/>
      <dgm:spPr/>
    </dgm:pt>
    <dgm:pt modelId="{DEFE4EBA-8582-411A-B33F-4150731EEE42}" type="pres">
      <dgm:prSet presAssocID="{BE5A3F4E-7E32-4298-A59D-E81B99FB484B}" presName="parTx" presStyleLbl="revTx" presStyleIdx="2" presStyleCnt="3">
        <dgm:presLayoutVars>
          <dgm:chMax val="0"/>
          <dgm:chPref val="0"/>
        </dgm:presLayoutVars>
      </dgm:prSet>
      <dgm:spPr/>
    </dgm:pt>
  </dgm:ptLst>
  <dgm:cxnLst>
    <dgm:cxn modelId="{089E1302-0712-4BA8-9324-BC1973F9BFB7}" srcId="{D9F4E941-8E35-4900-ACDA-4ADE1991156D}" destId="{BE5A3F4E-7E32-4298-A59D-E81B99FB484B}" srcOrd="2" destOrd="0" parTransId="{6EAAADB8-76C2-4069-84C0-38FDAF45161E}" sibTransId="{A23A8DC1-6F11-4829-9189-F3C5C1AFB6BA}"/>
    <dgm:cxn modelId="{DA9F8F06-CF0E-4DCD-B865-EBBBB9EDB257}" type="presOf" srcId="{D9F4E941-8E35-4900-ACDA-4ADE1991156D}" destId="{84D6276F-262E-441E-913F-88C7FA1B48D4}" srcOrd="0" destOrd="0" presId="urn:microsoft.com/office/officeart/2018/2/layout/IconVerticalSolidList"/>
    <dgm:cxn modelId="{52C3D15C-7478-4D8C-B162-49D2EAF63816}" srcId="{D9F4E941-8E35-4900-ACDA-4ADE1991156D}" destId="{6A6197F2-ABC7-47C7-80C8-24E0B299B6F4}" srcOrd="0" destOrd="0" parTransId="{F785D7B4-A976-49CD-A1EF-A92927ED4746}" sibTransId="{24F8E86A-5BAA-48D8-8509-404F999166C5}"/>
    <dgm:cxn modelId="{22EDA449-A583-4366-85CC-4BA8F53B8975}" srcId="{D9F4E941-8E35-4900-ACDA-4ADE1991156D}" destId="{4AA5B478-64E7-4501-936B-0542287CCF8B}" srcOrd="1" destOrd="0" parTransId="{C0E27B03-4645-4441-91AA-3FD513A7BCF3}" sibTransId="{B548094C-5A1B-4C8B-AD81-74C3719ED2A1}"/>
    <dgm:cxn modelId="{1833F789-1100-4328-81F0-791A09F09B13}" type="presOf" srcId="{4AA5B478-64E7-4501-936B-0542287CCF8B}" destId="{ADE5C798-B258-407D-BF29-7E4CFE2158C0}" srcOrd="0" destOrd="0" presId="urn:microsoft.com/office/officeart/2018/2/layout/IconVerticalSolidList"/>
    <dgm:cxn modelId="{3F0F87B4-0738-4E2B-A5EF-3C9E2FA85B07}" type="presOf" srcId="{6A6197F2-ABC7-47C7-80C8-24E0B299B6F4}" destId="{3012E4BA-3E7A-4B9D-AB06-1C22B3469A6E}" srcOrd="0" destOrd="0" presId="urn:microsoft.com/office/officeart/2018/2/layout/IconVerticalSolidList"/>
    <dgm:cxn modelId="{FFE6C2E7-BDA7-41AC-9192-166EFFF2F6F9}" type="presOf" srcId="{BE5A3F4E-7E32-4298-A59D-E81B99FB484B}" destId="{DEFE4EBA-8582-411A-B33F-4150731EEE42}" srcOrd="0" destOrd="0" presId="urn:microsoft.com/office/officeart/2018/2/layout/IconVerticalSolidList"/>
    <dgm:cxn modelId="{5297031B-E8D6-45B2-A252-64F3B25B48D0}" type="presParOf" srcId="{84D6276F-262E-441E-913F-88C7FA1B48D4}" destId="{1F1D8CF2-642D-4712-9305-0847C5E97D75}" srcOrd="0" destOrd="0" presId="urn:microsoft.com/office/officeart/2018/2/layout/IconVerticalSolidList"/>
    <dgm:cxn modelId="{CC12ED59-157C-40FA-849E-3A0AD1FFC67F}" type="presParOf" srcId="{1F1D8CF2-642D-4712-9305-0847C5E97D75}" destId="{14B6209C-6F8B-4A5F-94FA-4639D7B5A2E0}" srcOrd="0" destOrd="0" presId="urn:microsoft.com/office/officeart/2018/2/layout/IconVerticalSolidList"/>
    <dgm:cxn modelId="{1B3A16A3-A46E-4295-858C-A73324A7FAF5}" type="presParOf" srcId="{1F1D8CF2-642D-4712-9305-0847C5E97D75}" destId="{1E1E7196-4729-4E79-AB06-C26C01B6E1FB}" srcOrd="1" destOrd="0" presId="urn:microsoft.com/office/officeart/2018/2/layout/IconVerticalSolidList"/>
    <dgm:cxn modelId="{84910B81-EFD4-4929-8759-0B87CFA9E575}" type="presParOf" srcId="{1F1D8CF2-642D-4712-9305-0847C5E97D75}" destId="{5B4DA37A-3687-4671-992E-1CFED19790E6}" srcOrd="2" destOrd="0" presId="urn:microsoft.com/office/officeart/2018/2/layout/IconVerticalSolidList"/>
    <dgm:cxn modelId="{F02DEFB1-1AC3-445F-83A1-EF9030FF3248}" type="presParOf" srcId="{1F1D8CF2-642D-4712-9305-0847C5E97D75}" destId="{3012E4BA-3E7A-4B9D-AB06-1C22B3469A6E}" srcOrd="3" destOrd="0" presId="urn:microsoft.com/office/officeart/2018/2/layout/IconVerticalSolidList"/>
    <dgm:cxn modelId="{4DF8C66F-F1D0-4AA1-ADCD-520F72CF94F5}" type="presParOf" srcId="{84D6276F-262E-441E-913F-88C7FA1B48D4}" destId="{4174E50C-1EF6-414A-A507-ACFDE80CF509}" srcOrd="1" destOrd="0" presId="urn:microsoft.com/office/officeart/2018/2/layout/IconVerticalSolidList"/>
    <dgm:cxn modelId="{3329CF87-4B0F-4A76-AD9C-6C3FC05A6A7B}" type="presParOf" srcId="{84D6276F-262E-441E-913F-88C7FA1B48D4}" destId="{2F5412D3-BFA4-41DD-8A4B-A4687CBA9B9F}" srcOrd="2" destOrd="0" presId="urn:microsoft.com/office/officeart/2018/2/layout/IconVerticalSolidList"/>
    <dgm:cxn modelId="{9E7D9CBC-5E41-4D3A-934F-19DA80275C51}" type="presParOf" srcId="{2F5412D3-BFA4-41DD-8A4B-A4687CBA9B9F}" destId="{26DF1600-42FF-41C7-A8AC-E6E3D32EEDBF}" srcOrd="0" destOrd="0" presId="urn:microsoft.com/office/officeart/2018/2/layout/IconVerticalSolidList"/>
    <dgm:cxn modelId="{8186FB82-0C06-4317-81F1-14F0004E010D}" type="presParOf" srcId="{2F5412D3-BFA4-41DD-8A4B-A4687CBA9B9F}" destId="{4996970A-924C-41F8-8866-B0AF75863A7B}" srcOrd="1" destOrd="0" presId="urn:microsoft.com/office/officeart/2018/2/layout/IconVerticalSolidList"/>
    <dgm:cxn modelId="{8DA495A1-05D9-43BB-89C8-615AE85F5A64}" type="presParOf" srcId="{2F5412D3-BFA4-41DD-8A4B-A4687CBA9B9F}" destId="{44E79904-D166-46B5-92A9-6E117F2601AC}" srcOrd="2" destOrd="0" presId="urn:microsoft.com/office/officeart/2018/2/layout/IconVerticalSolidList"/>
    <dgm:cxn modelId="{8977D2F2-51FE-41C3-ACD8-135F016677F4}" type="presParOf" srcId="{2F5412D3-BFA4-41DD-8A4B-A4687CBA9B9F}" destId="{ADE5C798-B258-407D-BF29-7E4CFE2158C0}" srcOrd="3" destOrd="0" presId="urn:microsoft.com/office/officeart/2018/2/layout/IconVerticalSolidList"/>
    <dgm:cxn modelId="{77C05A5D-FF63-4045-A88B-2517979EDD1B}" type="presParOf" srcId="{84D6276F-262E-441E-913F-88C7FA1B48D4}" destId="{0140B934-0947-4B22-AD88-A8F8826B84B4}" srcOrd="3" destOrd="0" presId="urn:microsoft.com/office/officeart/2018/2/layout/IconVerticalSolidList"/>
    <dgm:cxn modelId="{30476468-DB6C-408A-8EF1-D3C58F46CA87}" type="presParOf" srcId="{84D6276F-262E-441E-913F-88C7FA1B48D4}" destId="{CCEC8346-E203-4600-9D29-962D244C9BC6}" srcOrd="4" destOrd="0" presId="urn:microsoft.com/office/officeart/2018/2/layout/IconVerticalSolidList"/>
    <dgm:cxn modelId="{D8C923DC-B2F7-424B-BA0B-C9643331EC60}" type="presParOf" srcId="{CCEC8346-E203-4600-9D29-962D244C9BC6}" destId="{4DF89557-C318-4201-8FCA-012DF32FF0D0}" srcOrd="0" destOrd="0" presId="urn:microsoft.com/office/officeart/2018/2/layout/IconVerticalSolidList"/>
    <dgm:cxn modelId="{D557F0CE-583C-4326-8139-C6C719E7A7C3}" type="presParOf" srcId="{CCEC8346-E203-4600-9D29-962D244C9BC6}" destId="{18DA6CBC-EDCC-453E-AAD5-88930D6E79E4}" srcOrd="1" destOrd="0" presId="urn:microsoft.com/office/officeart/2018/2/layout/IconVerticalSolidList"/>
    <dgm:cxn modelId="{7E6DD25E-5779-4A8A-A57B-8113D80781BE}" type="presParOf" srcId="{CCEC8346-E203-4600-9D29-962D244C9BC6}" destId="{1B3927EE-48C1-4AB5-A92F-87A648DDA640}" srcOrd="2" destOrd="0" presId="urn:microsoft.com/office/officeart/2018/2/layout/IconVerticalSolidList"/>
    <dgm:cxn modelId="{D8DA055F-6755-447F-9DCE-9CB6409ED6D3}" type="presParOf" srcId="{CCEC8346-E203-4600-9D29-962D244C9BC6}" destId="{DEFE4EBA-8582-411A-B33F-4150731EEE4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4FC99D-F411-479C-AD7E-705DE6E2F993}"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81937E8B-EEF5-4A4A-83A0-BDA09B0C1769}">
      <dgm:prSet/>
      <dgm:spPr/>
      <dgm:t>
        <a:bodyPr/>
        <a:lstStyle/>
        <a:p>
          <a:r>
            <a:rPr lang="en-US" dirty="0"/>
            <a:t>1. Workplace Fairness: Practical dignity is applied when employers ensure fair working conditions, respect employees' rights, and provide a safe, supportive environment. For instance, giving workers autonomy over their schedules or providing fair compensation upholds their dignity.</a:t>
          </a:r>
        </a:p>
      </dgm:t>
    </dgm:pt>
    <dgm:pt modelId="{5DFB04DD-9022-4115-B905-555EF8E81E88}" type="parTrans" cxnId="{CFDC6A74-30EA-4A27-AADF-1A642245CC18}">
      <dgm:prSet/>
      <dgm:spPr/>
      <dgm:t>
        <a:bodyPr/>
        <a:lstStyle/>
        <a:p>
          <a:endParaRPr lang="en-US"/>
        </a:p>
      </dgm:t>
    </dgm:pt>
    <dgm:pt modelId="{D6651FB5-C899-4129-9DB1-E64038039E1F}" type="sibTrans" cxnId="{CFDC6A74-30EA-4A27-AADF-1A642245CC18}">
      <dgm:prSet/>
      <dgm:spPr/>
      <dgm:t>
        <a:bodyPr/>
        <a:lstStyle/>
        <a:p>
          <a:endParaRPr lang="en-US"/>
        </a:p>
      </dgm:t>
    </dgm:pt>
    <dgm:pt modelId="{6CC4A304-4ECC-44F7-A399-B07E635D71AA}">
      <dgm:prSet/>
      <dgm:spPr/>
      <dgm:t>
        <a:bodyPr/>
        <a:lstStyle/>
        <a:p>
          <a:r>
            <a:rPr lang="en-US"/>
            <a:t>2. Healthcare: In healthcare, practical dignity means respecting patients' choices, ensuring informed consent, and treating them with compassion. For example, doctors allowing patients to make informed decisions about their treatment plans reinforces their autonomy and dignity.</a:t>
          </a:r>
        </a:p>
      </dgm:t>
    </dgm:pt>
    <dgm:pt modelId="{8C71168F-79C8-402D-B7E2-0D353335B810}" type="parTrans" cxnId="{7D4A55CC-03AE-459E-80E4-E9A58E36AF5F}">
      <dgm:prSet/>
      <dgm:spPr/>
      <dgm:t>
        <a:bodyPr/>
        <a:lstStyle/>
        <a:p>
          <a:endParaRPr lang="en-US"/>
        </a:p>
      </dgm:t>
    </dgm:pt>
    <dgm:pt modelId="{ABB1FB1A-2E3E-4B26-9E1E-4E275D79449B}" type="sibTrans" cxnId="{7D4A55CC-03AE-459E-80E4-E9A58E36AF5F}">
      <dgm:prSet/>
      <dgm:spPr/>
      <dgm:t>
        <a:bodyPr/>
        <a:lstStyle/>
        <a:p>
          <a:endParaRPr lang="en-US"/>
        </a:p>
      </dgm:t>
    </dgm:pt>
    <dgm:pt modelId="{A00593D6-F092-457A-8816-176FF741D8A0}" type="pres">
      <dgm:prSet presAssocID="{434FC99D-F411-479C-AD7E-705DE6E2F993}" presName="Name0" presStyleCnt="0">
        <dgm:presLayoutVars>
          <dgm:dir/>
          <dgm:animLvl val="lvl"/>
          <dgm:resizeHandles val="exact"/>
        </dgm:presLayoutVars>
      </dgm:prSet>
      <dgm:spPr/>
    </dgm:pt>
    <dgm:pt modelId="{4AB480DA-57EC-48CF-B2DE-6648F86FCC99}" type="pres">
      <dgm:prSet presAssocID="{81937E8B-EEF5-4A4A-83A0-BDA09B0C1769}" presName="parTxOnly" presStyleLbl="node1" presStyleIdx="0" presStyleCnt="2">
        <dgm:presLayoutVars>
          <dgm:chMax val="0"/>
          <dgm:chPref val="0"/>
          <dgm:bulletEnabled val="1"/>
        </dgm:presLayoutVars>
      </dgm:prSet>
      <dgm:spPr/>
    </dgm:pt>
    <dgm:pt modelId="{E84CF1E2-3EFA-472B-8C09-41E719099243}" type="pres">
      <dgm:prSet presAssocID="{D6651FB5-C899-4129-9DB1-E64038039E1F}" presName="parTxOnlySpace" presStyleCnt="0"/>
      <dgm:spPr/>
    </dgm:pt>
    <dgm:pt modelId="{6A799920-2236-4603-AC73-AE024BD07ADF}" type="pres">
      <dgm:prSet presAssocID="{6CC4A304-4ECC-44F7-A399-B07E635D71AA}" presName="parTxOnly" presStyleLbl="node1" presStyleIdx="1" presStyleCnt="2">
        <dgm:presLayoutVars>
          <dgm:chMax val="0"/>
          <dgm:chPref val="0"/>
          <dgm:bulletEnabled val="1"/>
        </dgm:presLayoutVars>
      </dgm:prSet>
      <dgm:spPr/>
    </dgm:pt>
  </dgm:ptLst>
  <dgm:cxnLst>
    <dgm:cxn modelId="{3CFB6450-3A3A-4635-BF4E-2F32B85F834E}" type="presOf" srcId="{6CC4A304-4ECC-44F7-A399-B07E635D71AA}" destId="{6A799920-2236-4603-AC73-AE024BD07ADF}" srcOrd="0" destOrd="0" presId="urn:microsoft.com/office/officeart/2005/8/layout/chevron1"/>
    <dgm:cxn modelId="{CFDC6A74-30EA-4A27-AADF-1A642245CC18}" srcId="{434FC99D-F411-479C-AD7E-705DE6E2F993}" destId="{81937E8B-EEF5-4A4A-83A0-BDA09B0C1769}" srcOrd="0" destOrd="0" parTransId="{5DFB04DD-9022-4115-B905-555EF8E81E88}" sibTransId="{D6651FB5-C899-4129-9DB1-E64038039E1F}"/>
    <dgm:cxn modelId="{A6E39EA4-5357-43D4-8975-401962C422A7}" type="presOf" srcId="{434FC99D-F411-479C-AD7E-705DE6E2F993}" destId="{A00593D6-F092-457A-8816-176FF741D8A0}" srcOrd="0" destOrd="0" presId="urn:microsoft.com/office/officeart/2005/8/layout/chevron1"/>
    <dgm:cxn modelId="{ED8F14C7-2CF8-4F26-87D1-039EF39C6224}" type="presOf" srcId="{81937E8B-EEF5-4A4A-83A0-BDA09B0C1769}" destId="{4AB480DA-57EC-48CF-B2DE-6648F86FCC99}" srcOrd="0" destOrd="0" presId="urn:microsoft.com/office/officeart/2005/8/layout/chevron1"/>
    <dgm:cxn modelId="{7D4A55CC-03AE-459E-80E4-E9A58E36AF5F}" srcId="{434FC99D-F411-479C-AD7E-705DE6E2F993}" destId="{6CC4A304-4ECC-44F7-A399-B07E635D71AA}" srcOrd="1" destOrd="0" parTransId="{8C71168F-79C8-402D-B7E2-0D353335B810}" sibTransId="{ABB1FB1A-2E3E-4B26-9E1E-4E275D79449B}"/>
    <dgm:cxn modelId="{63FA3FF8-9485-4720-A2BC-6519A0AD8B57}" type="presParOf" srcId="{A00593D6-F092-457A-8816-176FF741D8A0}" destId="{4AB480DA-57EC-48CF-B2DE-6648F86FCC99}" srcOrd="0" destOrd="0" presId="urn:microsoft.com/office/officeart/2005/8/layout/chevron1"/>
    <dgm:cxn modelId="{15535A89-C311-463C-A692-71EAB6714EF3}" type="presParOf" srcId="{A00593D6-F092-457A-8816-176FF741D8A0}" destId="{E84CF1E2-3EFA-472B-8C09-41E719099243}" srcOrd="1" destOrd="0" presId="urn:microsoft.com/office/officeart/2005/8/layout/chevron1"/>
    <dgm:cxn modelId="{88DE19E4-DFE1-4512-9038-73A0DFA9BA03}" type="presParOf" srcId="{A00593D6-F092-457A-8816-176FF741D8A0}" destId="{6A799920-2236-4603-AC73-AE024BD07ADF}"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3FD251-2791-4BFF-8E82-2893FAC6B9F8}"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5748093E-F8A4-465F-8822-83910E0CD922}">
      <dgm:prSet/>
      <dgm:spPr/>
      <dgm:t>
        <a:bodyPr/>
        <a:lstStyle/>
        <a:p>
          <a:r>
            <a:rPr lang="en-US" b="0" i="0"/>
            <a:t>1. Dehumanization by Automation:</a:t>
          </a:r>
          <a:endParaRPr lang="en-US"/>
        </a:p>
      </dgm:t>
    </dgm:pt>
    <dgm:pt modelId="{BF3D21D5-801F-4490-9DA2-D4D00EC96789}" type="parTrans" cxnId="{79B096B2-AD4F-44F1-9827-F41121F62317}">
      <dgm:prSet/>
      <dgm:spPr/>
      <dgm:t>
        <a:bodyPr/>
        <a:lstStyle/>
        <a:p>
          <a:endParaRPr lang="en-US"/>
        </a:p>
      </dgm:t>
    </dgm:pt>
    <dgm:pt modelId="{AE93FAFA-17F2-4B0C-8DFD-3817B00C27EF}" type="sibTrans" cxnId="{79B096B2-AD4F-44F1-9827-F41121F62317}">
      <dgm:prSet/>
      <dgm:spPr/>
      <dgm:t>
        <a:bodyPr/>
        <a:lstStyle/>
        <a:p>
          <a:endParaRPr lang="en-US"/>
        </a:p>
      </dgm:t>
    </dgm:pt>
    <dgm:pt modelId="{5979CB2D-6CC4-4686-A17A-A4BC2BDE9B5C}">
      <dgm:prSet/>
      <dgm:spPr/>
      <dgm:t>
        <a:bodyPr/>
        <a:lstStyle/>
        <a:p>
          <a:r>
            <a:rPr lang="en-US" b="0" i="0" dirty="0"/>
            <a:t>- Dilemma: AI systems, particularly in caregiving or customer service, risk replacing human interactions with automated responses, potentially leading to a loss of human connection and empathy.</a:t>
          </a:r>
          <a:endParaRPr lang="en-US" dirty="0"/>
        </a:p>
      </dgm:t>
    </dgm:pt>
    <dgm:pt modelId="{EDA3CF48-E90C-4228-8D4D-96309F79B11E}" type="parTrans" cxnId="{205E0140-A78D-43FA-B95E-028A49086C8A}">
      <dgm:prSet/>
      <dgm:spPr/>
      <dgm:t>
        <a:bodyPr/>
        <a:lstStyle/>
        <a:p>
          <a:endParaRPr lang="en-US"/>
        </a:p>
      </dgm:t>
    </dgm:pt>
    <dgm:pt modelId="{95597850-C635-4A6A-97E1-1062EB43D7F8}" type="sibTrans" cxnId="{205E0140-A78D-43FA-B95E-028A49086C8A}">
      <dgm:prSet/>
      <dgm:spPr/>
      <dgm:t>
        <a:bodyPr/>
        <a:lstStyle/>
        <a:p>
          <a:endParaRPr lang="en-US"/>
        </a:p>
      </dgm:t>
    </dgm:pt>
    <dgm:pt modelId="{9F00E4CF-1818-455C-8DF2-6BDFE4B201C0}">
      <dgm:prSet/>
      <dgm:spPr/>
      <dgm:t>
        <a:bodyPr/>
        <a:lstStyle/>
        <a:p>
          <a:r>
            <a:rPr lang="en-US" b="0" i="0"/>
            <a:t>- Example: Elderly patients in care facilities relying on AI robots for assistance may feel isolated or objectified, as they lose personal interaction with human caregivers.</a:t>
          </a:r>
          <a:endParaRPr lang="en-US"/>
        </a:p>
      </dgm:t>
    </dgm:pt>
    <dgm:pt modelId="{E26064D8-3B57-41CF-AAE7-871D3712FEB6}" type="parTrans" cxnId="{7C46EF9D-93DF-4F11-B71D-F0F69317A198}">
      <dgm:prSet/>
      <dgm:spPr/>
      <dgm:t>
        <a:bodyPr/>
        <a:lstStyle/>
        <a:p>
          <a:endParaRPr lang="en-US"/>
        </a:p>
      </dgm:t>
    </dgm:pt>
    <dgm:pt modelId="{33B55CC2-2C67-454A-A783-FEFDB614A217}" type="sibTrans" cxnId="{7C46EF9D-93DF-4F11-B71D-F0F69317A198}">
      <dgm:prSet/>
      <dgm:spPr/>
      <dgm:t>
        <a:bodyPr/>
        <a:lstStyle/>
        <a:p>
          <a:endParaRPr lang="en-US"/>
        </a:p>
      </dgm:t>
    </dgm:pt>
    <dgm:pt modelId="{E0E53EBD-B755-4053-B868-4293255285ED}">
      <dgm:prSet/>
      <dgm:spPr/>
      <dgm:t>
        <a:bodyPr/>
        <a:lstStyle/>
        <a:p>
          <a:r>
            <a:rPr lang="en-US"/>
            <a:t>2</a:t>
          </a:r>
          <a:r>
            <a:rPr lang="en-US" b="0" i="0"/>
            <a:t>. Bias and Discrimination:</a:t>
          </a:r>
          <a:endParaRPr lang="en-US"/>
        </a:p>
      </dgm:t>
    </dgm:pt>
    <dgm:pt modelId="{660C19AC-0981-43BB-A6C1-9FCDBD9C8D30}" type="parTrans" cxnId="{B186A50D-DA03-4DAC-ABE4-15EB358D44A4}">
      <dgm:prSet/>
      <dgm:spPr/>
      <dgm:t>
        <a:bodyPr/>
        <a:lstStyle/>
        <a:p>
          <a:endParaRPr lang="en-US"/>
        </a:p>
      </dgm:t>
    </dgm:pt>
    <dgm:pt modelId="{FA4DC7AF-C90F-498B-B5E2-D1A2E03EB0BC}" type="sibTrans" cxnId="{B186A50D-DA03-4DAC-ABE4-15EB358D44A4}">
      <dgm:prSet/>
      <dgm:spPr/>
      <dgm:t>
        <a:bodyPr/>
        <a:lstStyle/>
        <a:p>
          <a:endParaRPr lang="en-US"/>
        </a:p>
      </dgm:t>
    </dgm:pt>
    <dgm:pt modelId="{3F7C3DD4-DA8E-4652-8A52-C1039A778989}">
      <dgm:prSet/>
      <dgm:spPr/>
      <dgm:t>
        <a:bodyPr/>
        <a:lstStyle/>
        <a:p>
          <a:r>
            <a:rPr lang="en-US" b="0" i="0"/>
            <a:t>Dilemma: AI systems, if poorly designed or trained on biased data, can perpetuate and amplify social inequalities, undermining the dignity of marginalized groups by discriminating in areas like hiring, policing, or lending.</a:t>
          </a:r>
          <a:endParaRPr lang="en-US"/>
        </a:p>
      </dgm:t>
    </dgm:pt>
    <dgm:pt modelId="{53874CE3-20B2-4641-9671-D3902F201C9F}" type="parTrans" cxnId="{29CD0AF0-0122-47D2-91B7-79E60F7DB8B8}">
      <dgm:prSet/>
      <dgm:spPr/>
      <dgm:t>
        <a:bodyPr/>
        <a:lstStyle/>
        <a:p>
          <a:endParaRPr lang="en-US"/>
        </a:p>
      </dgm:t>
    </dgm:pt>
    <dgm:pt modelId="{B3D4B8B5-DFB8-4A61-9AC2-6D7F22AB4503}" type="sibTrans" cxnId="{29CD0AF0-0122-47D2-91B7-79E60F7DB8B8}">
      <dgm:prSet/>
      <dgm:spPr/>
      <dgm:t>
        <a:bodyPr/>
        <a:lstStyle/>
        <a:p>
          <a:endParaRPr lang="en-US"/>
        </a:p>
      </dgm:t>
    </dgm:pt>
    <dgm:pt modelId="{C91EFA28-0517-403E-AC92-1CF993E07304}">
      <dgm:prSet/>
      <dgm:spPr/>
      <dgm:t>
        <a:bodyPr/>
        <a:lstStyle/>
        <a:p>
          <a:r>
            <a:rPr lang="en-US" b="0" i="0" dirty="0"/>
            <a:t>- Example: AI-driven hiring platforms that unintentionally favor certain demographics over others can deny equal opportunity and reinforce societal biases, disrespecting the dignity of disadvantaged applicants.</a:t>
          </a:r>
          <a:endParaRPr lang="en-US" dirty="0"/>
        </a:p>
      </dgm:t>
    </dgm:pt>
    <dgm:pt modelId="{1772BB47-FE20-4EAB-A9DF-15FA24C9DE5C}" type="parTrans" cxnId="{70CF5FDE-9EFC-4441-A172-C7AACE975AFA}">
      <dgm:prSet/>
      <dgm:spPr/>
      <dgm:t>
        <a:bodyPr/>
        <a:lstStyle/>
        <a:p>
          <a:endParaRPr lang="en-US"/>
        </a:p>
      </dgm:t>
    </dgm:pt>
    <dgm:pt modelId="{6FE7E3FA-1936-4D1E-A554-FEEBFE8B881B}" type="sibTrans" cxnId="{70CF5FDE-9EFC-4441-A172-C7AACE975AFA}">
      <dgm:prSet/>
      <dgm:spPr/>
      <dgm:t>
        <a:bodyPr/>
        <a:lstStyle/>
        <a:p>
          <a:endParaRPr lang="en-US"/>
        </a:p>
      </dgm:t>
    </dgm:pt>
    <dgm:pt modelId="{99A9ACD5-525B-4A3A-B0E8-CEFA0D942666}" type="pres">
      <dgm:prSet presAssocID="{E13FD251-2791-4BFF-8E82-2893FAC6B9F8}" presName="linear" presStyleCnt="0">
        <dgm:presLayoutVars>
          <dgm:animLvl val="lvl"/>
          <dgm:resizeHandles val="exact"/>
        </dgm:presLayoutVars>
      </dgm:prSet>
      <dgm:spPr/>
    </dgm:pt>
    <dgm:pt modelId="{B5A3E5CB-0938-4B84-841A-DBC34D1C3208}" type="pres">
      <dgm:prSet presAssocID="{5748093E-F8A4-465F-8822-83910E0CD922}" presName="parentText" presStyleLbl="node1" presStyleIdx="0" presStyleCnt="6">
        <dgm:presLayoutVars>
          <dgm:chMax val="0"/>
          <dgm:bulletEnabled val="1"/>
        </dgm:presLayoutVars>
      </dgm:prSet>
      <dgm:spPr/>
    </dgm:pt>
    <dgm:pt modelId="{32CC032B-6FE2-4587-8424-3FCA39C3A7E1}" type="pres">
      <dgm:prSet presAssocID="{AE93FAFA-17F2-4B0C-8DFD-3817B00C27EF}" presName="spacer" presStyleCnt="0"/>
      <dgm:spPr/>
    </dgm:pt>
    <dgm:pt modelId="{C019B124-6BE4-41E5-9ECF-618B9949B1FE}" type="pres">
      <dgm:prSet presAssocID="{5979CB2D-6CC4-4686-A17A-A4BC2BDE9B5C}" presName="parentText" presStyleLbl="node1" presStyleIdx="1" presStyleCnt="6">
        <dgm:presLayoutVars>
          <dgm:chMax val="0"/>
          <dgm:bulletEnabled val="1"/>
        </dgm:presLayoutVars>
      </dgm:prSet>
      <dgm:spPr/>
    </dgm:pt>
    <dgm:pt modelId="{78F0ACA8-FD8E-451F-88A0-F551755D27B6}" type="pres">
      <dgm:prSet presAssocID="{95597850-C635-4A6A-97E1-1062EB43D7F8}" presName="spacer" presStyleCnt="0"/>
      <dgm:spPr/>
    </dgm:pt>
    <dgm:pt modelId="{31FB0988-E672-42EA-8495-B88722FB9DB0}" type="pres">
      <dgm:prSet presAssocID="{9F00E4CF-1818-455C-8DF2-6BDFE4B201C0}" presName="parentText" presStyleLbl="node1" presStyleIdx="2" presStyleCnt="6">
        <dgm:presLayoutVars>
          <dgm:chMax val="0"/>
          <dgm:bulletEnabled val="1"/>
        </dgm:presLayoutVars>
      </dgm:prSet>
      <dgm:spPr/>
    </dgm:pt>
    <dgm:pt modelId="{57257757-B16C-43F0-A8B7-C57735D7A8ED}" type="pres">
      <dgm:prSet presAssocID="{33B55CC2-2C67-454A-A783-FEFDB614A217}" presName="spacer" presStyleCnt="0"/>
      <dgm:spPr/>
    </dgm:pt>
    <dgm:pt modelId="{16050D42-1286-4FA5-9230-B47504A8662F}" type="pres">
      <dgm:prSet presAssocID="{E0E53EBD-B755-4053-B868-4293255285ED}" presName="parentText" presStyleLbl="node1" presStyleIdx="3" presStyleCnt="6">
        <dgm:presLayoutVars>
          <dgm:chMax val="0"/>
          <dgm:bulletEnabled val="1"/>
        </dgm:presLayoutVars>
      </dgm:prSet>
      <dgm:spPr/>
    </dgm:pt>
    <dgm:pt modelId="{FC005DA4-93FE-468B-85D5-B351164EA4CA}" type="pres">
      <dgm:prSet presAssocID="{FA4DC7AF-C90F-498B-B5E2-D1A2E03EB0BC}" presName="spacer" presStyleCnt="0"/>
      <dgm:spPr/>
    </dgm:pt>
    <dgm:pt modelId="{632A9F6A-8BC3-4017-8521-50E8E6DFB0E2}" type="pres">
      <dgm:prSet presAssocID="{3F7C3DD4-DA8E-4652-8A52-C1039A778989}" presName="parentText" presStyleLbl="node1" presStyleIdx="4" presStyleCnt="6">
        <dgm:presLayoutVars>
          <dgm:chMax val="0"/>
          <dgm:bulletEnabled val="1"/>
        </dgm:presLayoutVars>
      </dgm:prSet>
      <dgm:spPr/>
    </dgm:pt>
    <dgm:pt modelId="{B57D1B59-E76B-4F2E-B9F8-98D05C58992F}" type="pres">
      <dgm:prSet presAssocID="{B3D4B8B5-DFB8-4A61-9AC2-6D7F22AB4503}" presName="spacer" presStyleCnt="0"/>
      <dgm:spPr/>
    </dgm:pt>
    <dgm:pt modelId="{A627E3F5-DFB3-4F89-BC76-37A5BAB35C79}" type="pres">
      <dgm:prSet presAssocID="{C91EFA28-0517-403E-AC92-1CF993E07304}" presName="parentText" presStyleLbl="node1" presStyleIdx="5" presStyleCnt="6">
        <dgm:presLayoutVars>
          <dgm:chMax val="0"/>
          <dgm:bulletEnabled val="1"/>
        </dgm:presLayoutVars>
      </dgm:prSet>
      <dgm:spPr/>
    </dgm:pt>
  </dgm:ptLst>
  <dgm:cxnLst>
    <dgm:cxn modelId="{DF306800-2972-4895-9FF7-8D7F6AA9AEF4}" type="presOf" srcId="{5748093E-F8A4-465F-8822-83910E0CD922}" destId="{B5A3E5CB-0938-4B84-841A-DBC34D1C3208}" srcOrd="0" destOrd="0" presId="urn:microsoft.com/office/officeart/2005/8/layout/vList2"/>
    <dgm:cxn modelId="{B186A50D-DA03-4DAC-ABE4-15EB358D44A4}" srcId="{E13FD251-2791-4BFF-8E82-2893FAC6B9F8}" destId="{E0E53EBD-B755-4053-B868-4293255285ED}" srcOrd="3" destOrd="0" parTransId="{660C19AC-0981-43BB-A6C1-9FCDBD9C8D30}" sibTransId="{FA4DC7AF-C90F-498B-B5E2-D1A2E03EB0BC}"/>
    <dgm:cxn modelId="{632B9B1B-4123-44E4-A7C9-F01851369EEF}" type="presOf" srcId="{3F7C3DD4-DA8E-4652-8A52-C1039A778989}" destId="{632A9F6A-8BC3-4017-8521-50E8E6DFB0E2}" srcOrd="0" destOrd="0" presId="urn:microsoft.com/office/officeart/2005/8/layout/vList2"/>
    <dgm:cxn modelId="{205E0140-A78D-43FA-B95E-028A49086C8A}" srcId="{E13FD251-2791-4BFF-8E82-2893FAC6B9F8}" destId="{5979CB2D-6CC4-4686-A17A-A4BC2BDE9B5C}" srcOrd="1" destOrd="0" parTransId="{EDA3CF48-E90C-4228-8D4D-96309F79B11E}" sibTransId="{95597850-C635-4A6A-97E1-1062EB43D7F8}"/>
    <dgm:cxn modelId="{92ADC95C-050E-431A-955C-3CE230A77669}" type="presOf" srcId="{C91EFA28-0517-403E-AC92-1CF993E07304}" destId="{A627E3F5-DFB3-4F89-BC76-37A5BAB35C79}" srcOrd="0" destOrd="0" presId="urn:microsoft.com/office/officeart/2005/8/layout/vList2"/>
    <dgm:cxn modelId="{34073D4E-2866-4A69-8DB3-E1DE06BD4B37}" type="presOf" srcId="{5979CB2D-6CC4-4686-A17A-A4BC2BDE9B5C}" destId="{C019B124-6BE4-41E5-9ECF-618B9949B1FE}" srcOrd="0" destOrd="0" presId="urn:microsoft.com/office/officeart/2005/8/layout/vList2"/>
    <dgm:cxn modelId="{F853E07A-95D4-4743-A864-C8E1E12896A6}" type="presOf" srcId="{E0E53EBD-B755-4053-B868-4293255285ED}" destId="{16050D42-1286-4FA5-9230-B47504A8662F}" srcOrd="0" destOrd="0" presId="urn:microsoft.com/office/officeart/2005/8/layout/vList2"/>
    <dgm:cxn modelId="{E3FD4C90-3D7E-4FDC-933F-E603A4625C1B}" type="presOf" srcId="{9F00E4CF-1818-455C-8DF2-6BDFE4B201C0}" destId="{31FB0988-E672-42EA-8495-B88722FB9DB0}" srcOrd="0" destOrd="0" presId="urn:microsoft.com/office/officeart/2005/8/layout/vList2"/>
    <dgm:cxn modelId="{93909F90-8CF6-43AA-B9C0-CD6BA85C885D}" type="presOf" srcId="{E13FD251-2791-4BFF-8E82-2893FAC6B9F8}" destId="{99A9ACD5-525B-4A3A-B0E8-CEFA0D942666}" srcOrd="0" destOrd="0" presId="urn:microsoft.com/office/officeart/2005/8/layout/vList2"/>
    <dgm:cxn modelId="{7C46EF9D-93DF-4F11-B71D-F0F69317A198}" srcId="{E13FD251-2791-4BFF-8E82-2893FAC6B9F8}" destId="{9F00E4CF-1818-455C-8DF2-6BDFE4B201C0}" srcOrd="2" destOrd="0" parTransId="{E26064D8-3B57-41CF-AAE7-871D3712FEB6}" sibTransId="{33B55CC2-2C67-454A-A783-FEFDB614A217}"/>
    <dgm:cxn modelId="{79B096B2-AD4F-44F1-9827-F41121F62317}" srcId="{E13FD251-2791-4BFF-8E82-2893FAC6B9F8}" destId="{5748093E-F8A4-465F-8822-83910E0CD922}" srcOrd="0" destOrd="0" parTransId="{BF3D21D5-801F-4490-9DA2-D4D00EC96789}" sibTransId="{AE93FAFA-17F2-4B0C-8DFD-3817B00C27EF}"/>
    <dgm:cxn modelId="{70CF5FDE-9EFC-4441-A172-C7AACE975AFA}" srcId="{E13FD251-2791-4BFF-8E82-2893FAC6B9F8}" destId="{C91EFA28-0517-403E-AC92-1CF993E07304}" srcOrd="5" destOrd="0" parTransId="{1772BB47-FE20-4EAB-A9DF-15FA24C9DE5C}" sibTransId="{6FE7E3FA-1936-4D1E-A554-FEEBFE8B881B}"/>
    <dgm:cxn modelId="{29CD0AF0-0122-47D2-91B7-79E60F7DB8B8}" srcId="{E13FD251-2791-4BFF-8E82-2893FAC6B9F8}" destId="{3F7C3DD4-DA8E-4652-8A52-C1039A778989}" srcOrd="4" destOrd="0" parTransId="{53874CE3-20B2-4641-9671-D3902F201C9F}" sibTransId="{B3D4B8B5-DFB8-4A61-9AC2-6D7F22AB4503}"/>
    <dgm:cxn modelId="{95242CAE-8675-4930-BFE7-066C520C7537}" type="presParOf" srcId="{99A9ACD5-525B-4A3A-B0E8-CEFA0D942666}" destId="{B5A3E5CB-0938-4B84-841A-DBC34D1C3208}" srcOrd="0" destOrd="0" presId="urn:microsoft.com/office/officeart/2005/8/layout/vList2"/>
    <dgm:cxn modelId="{5BB7FEF5-85BD-495D-A9D5-873D593AAFA3}" type="presParOf" srcId="{99A9ACD5-525B-4A3A-B0E8-CEFA0D942666}" destId="{32CC032B-6FE2-4587-8424-3FCA39C3A7E1}" srcOrd="1" destOrd="0" presId="urn:microsoft.com/office/officeart/2005/8/layout/vList2"/>
    <dgm:cxn modelId="{9FE168CE-A801-4C8C-B00C-0383BE3C4AB2}" type="presParOf" srcId="{99A9ACD5-525B-4A3A-B0E8-CEFA0D942666}" destId="{C019B124-6BE4-41E5-9ECF-618B9949B1FE}" srcOrd="2" destOrd="0" presId="urn:microsoft.com/office/officeart/2005/8/layout/vList2"/>
    <dgm:cxn modelId="{F8C3B71F-9EA6-4C6A-A1BA-5E3474AD67B7}" type="presParOf" srcId="{99A9ACD5-525B-4A3A-B0E8-CEFA0D942666}" destId="{78F0ACA8-FD8E-451F-88A0-F551755D27B6}" srcOrd="3" destOrd="0" presId="urn:microsoft.com/office/officeart/2005/8/layout/vList2"/>
    <dgm:cxn modelId="{F726C20B-37E8-4E29-B12B-051B49C6E887}" type="presParOf" srcId="{99A9ACD5-525B-4A3A-B0E8-CEFA0D942666}" destId="{31FB0988-E672-42EA-8495-B88722FB9DB0}" srcOrd="4" destOrd="0" presId="urn:microsoft.com/office/officeart/2005/8/layout/vList2"/>
    <dgm:cxn modelId="{3FE17151-3221-418B-9B2B-2D3482D2A3E0}" type="presParOf" srcId="{99A9ACD5-525B-4A3A-B0E8-CEFA0D942666}" destId="{57257757-B16C-43F0-A8B7-C57735D7A8ED}" srcOrd="5" destOrd="0" presId="urn:microsoft.com/office/officeart/2005/8/layout/vList2"/>
    <dgm:cxn modelId="{3B0281B0-4280-45EF-95F4-6BE9312770F8}" type="presParOf" srcId="{99A9ACD5-525B-4A3A-B0E8-CEFA0D942666}" destId="{16050D42-1286-4FA5-9230-B47504A8662F}" srcOrd="6" destOrd="0" presId="urn:microsoft.com/office/officeart/2005/8/layout/vList2"/>
    <dgm:cxn modelId="{88A47313-7509-4115-B0F6-6E1F8BC8C026}" type="presParOf" srcId="{99A9ACD5-525B-4A3A-B0E8-CEFA0D942666}" destId="{FC005DA4-93FE-468B-85D5-B351164EA4CA}" srcOrd="7" destOrd="0" presId="urn:microsoft.com/office/officeart/2005/8/layout/vList2"/>
    <dgm:cxn modelId="{B76E10DE-380E-4B72-B180-8ACA554261D5}" type="presParOf" srcId="{99A9ACD5-525B-4A3A-B0E8-CEFA0D942666}" destId="{632A9F6A-8BC3-4017-8521-50E8E6DFB0E2}" srcOrd="8" destOrd="0" presId="urn:microsoft.com/office/officeart/2005/8/layout/vList2"/>
    <dgm:cxn modelId="{F93BE155-C0F7-4EFC-8B04-8A371AA683C4}" type="presParOf" srcId="{99A9ACD5-525B-4A3A-B0E8-CEFA0D942666}" destId="{B57D1B59-E76B-4F2E-B9F8-98D05C58992F}" srcOrd="9" destOrd="0" presId="urn:microsoft.com/office/officeart/2005/8/layout/vList2"/>
    <dgm:cxn modelId="{48AACC03-F867-42B6-A3D4-91FA6BFE3C89}" type="presParOf" srcId="{99A9ACD5-525B-4A3A-B0E8-CEFA0D942666}" destId="{A627E3F5-DFB3-4F89-BC76-37A5BAB35C7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BF4BFC-3EEE-4991-A8DB-0475754E8331}"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A06EFBA-7550-49C6-8AC6-D7D2D557CE13}">
      <dgm:prSet custT="1"/>
      <dgm:spPr/>
      <dgm:t>
        <a:bodyPr/>
        <a:lstStyle/>
        <a:p>
          <a:r>
            <a:rPr lang="en-US" sz="1400" dirty="0"/>
            <a:t>1. Loss of Human Judgment: Delegating lethal decision-making to AI removes the moral and ethical responsibility from humans, risking indiscriminate or disproportionate harm.</a:t>
          </a:r>
        </a:p>
      </dgm:t>
    </dgm:pt>
    <dgm:pt modelId="{C507CBA9-A7B4-4A00-A71C-54E6438C4615}" type="parTrans" cxnId="{311234DE-24C9-427A-AFB3-F966CE156EB0}">
      <dgm:prSet/>
      <dgm:spPr/>
      <dgm:t>
        <a:bodyPr/>
        <a:lstStyle/>
        <a:p>
          <a:endParaRPr lang="en-US"/>
        </a:p>
      </dgm:t>
    </dgm:pt>
    <dgm:pt modelId="{B8DCCF74-FD84-4FC9-A2F5-2A6C8C07E79C}" type="sibTrans" cxnId="{311234DE-24C9-427A-AFB3-F966CE156EB0}">
      <dgm:prSet/>
      <dgm:spPr/>
      <dgm:t>
        <a:bodyPr/>
        <a:lstStyle/>
        <a:p>
          <a:endParaRPr lang="en-US"/>
        </a:p>
      </dgm:t>
    </dgm:pt>
    <dgm:pt modelId="{8C0B8F07-4D39-4148-A6B8-389DCC7FCF3D}">
      <dgm:prSet custT="1"/>
      <dgm:spPr/>
      <dgm:t>
        <a:bodyPr/>
        <a:lstStyle/>
        <a:p>
          <a:r>
            <a:rPr lang="en-US" sz="1400" dirty="0"/>
            <a:t>- Example: Autonomous drones deciding whom to target based on algorithms rather than human oversight could lead to unjustified killings.</a:t>
          </a:r>
        </a:p>
      </dgm:t>
    </dgm:pt>
    <dgm:pt modelId="{45B4A7BD-DA6F-469A-83F5-E1518567E54A}" type="parTrans" cxnId="{A08189AB-DC07-4804-BAC6-FCEB4DAC9D2B}">
      <dgm:prSet/>
      <dgm:spPr/>
      <dgm:t>
        <a:bodyPr/>
        <a:lstStyle/>
        <a:p>
          <a:endParaRPr lang="en-US"/>
        </a:p>
      </dgm:t>
    </dgm:pt>
    <dgm:pt modelId="{8BB62493-8CC2-409B-AD0E-1B62B9895B5B}" type="sibTrans" cxnId="{A08189AB-DC07-4804-BAC6-FCEB4DAC9D2B}">
      <dgm:prSet/>
      <dgm:spPr/>
      <dgm:t>
        <a:bodyPr/>
        <a:lstStyle/>
        <a:p>
          <a:endParaRPr lang="en-US"/>
        </a:p>
      </dgm:t>
    </dgm:pt>
    <dgm:pt modelId="{FB8DC197-2E9B-4957-9B3F-37414EFBC15D}">
      <dgm:prSet custT="1"/>
      <dgm:spPr/>
      <dgm:t>
        <a:bodyPr/>
        <a:lstStyle/>
        <a:p>
          <a:r>
            <a:rPr lang="en-US" sz="1400" dirty="0"/>
            <a:t>2. Dehumanization of Combat: AI weapons can reduce the value of human life by turning people into algorithmic targets, eroding the dignity of both combatants and civilians.</a:t>
          </a:r>
        </a:p>
      </dgm:t>
    </dgm:pt>
    <dgm:pt modelId="{3618E7B7-E663-4778-BD18-BA33396EDC44}" type="parTrans" cxnId="{0B41C98A-7A00-496C-B36F-4F63E45E3BEB}">
      <dgm:prSet/>
      <dgm:spPr/>
      <dgm:t>
        <a:bodyPr/>
        <a:lstStyle/>
        <a:p>
          <a:endParaRPr lang="en-US"/>
        </a:p>
      </dgm:t>
    </dgm:pt>
    <dgm:pt modelId="{7002916E-AC62-42BF-B823-CFB6BA47D3FF}" type="sibTrans" cxnId="{0B41C98A-7A00-496C-B36F-4F63E45E3BEB}">
      <dgm:prSet/>
      <dgm:spPr/>
      <dgm:t>
        <a:bodyPr/>
        <a:lstStyle/>
        <a:p>
          <a:endParaRPr lang="en-US"/>
        </a:p>
      </dgm:t>
    </dgm:pt>
    <dgm:pt modelId="{38AF77E6-6311-42D9-9AA2-C4E7BD9CCE7D}">
      <dgm:prSet custT="1"/>
      <dgm:spPr/>
      <dgm:t>
        <a:bodyPr/>
        <a:lstStyle/>
        <a:p>
          <a:r>
            <a:rPr lang="en-US" sz="1400" dirty="0"/>
            <a:t>- Example: A fully autonomous weapon system might not distinguish between combatants and civilians, increasing the risk of collateral damage.</a:t>
          </a:r>
        </a:p>
      </dgm:t>
    </dgm:pt>
    <dgm:pt modelId="{9DB8581B-9A3D-467E-A595-6BEDFEB0D7C1}" type="parTrans" cxnId="{A0B1E7E7-465E-4109-B566-A6916519EDE6}">
      <dgm:prSet/>
      <dgm:spPr/>
      <dgm:t>
        <a:bodyPr/>
        <a:lstStyle/>
        <a:p>
          <a:endParaRPr lang="en-US"/>
        </a:p>
      </dgm:t>
    </dgm:pt>
    <dgm:pt modelId="{586C8754-4D6B-4697-A93E-09BBF44A5068}" type="sibTrans" cxnId="{A0B1E7E7-465E-4109-B566-A6916519EDE6}">
      <dgm:prSet/>
      <dgm:spPr/>
      <dgm:t>
        <a:bodyPr/>
        <a:lstStyle/>
        <a:p>
          <a:endParaRPr lang="en-US"/>
        </a:p>
      </dgm:t>
    </dgm:pt>
    <dgm:pt modelId="{E2B05F49-4DBD-4E8A-911A-C204427E3B1C}">
      <dgm:prSet custT="1"/>
      <dgm:spPr/>
      <dgm:t>
        <a:bodyPr/>
        <a:lstStyle/>
        <a:p>
          <a:r>
            <a:rPr lang="en-US" sz="1400" dirty="0"/>
            <a:t>3. Accountability Issues: When AI systems cause harm or malfunction, it becomes unclear who bears responsibility—developers, operators, or the AI itself—further undermining accountability and dignity.</a:t>
          </a:r>
        </a:p>
      </dgm:t>
    </dgm:pt>
    <dgm:pt modelId="{C167A186-1F7F-4562-86BB-0A7344D68ADF}" type="parTrans" cxnId="{AB23FA78-6411-4026-8126-F48C2A35C614}">
      <dgm:prSet/>
      <dgm:spPr/>
      <dgm:t>
        <a:bodyPr/>
        <a:lstStyle/>
        <a:p>
          <a:endParaRPr lang="en-US"/>
        </a:p>
      </dgm:t>
    </dgm:pt>
    <dgm:pt modelId="{BA91DE05-56F9-45B0-A7CC-B6FE188021EB}" type="sibTrans" cxnId="{AB23FA78-6411-4026-8126-F48C2A35C614}">
      <dgm:prSet/>
      <dgm:spPr/>
      <dgm:t>
        <a:bodyPr/>
        <a:lstStyle/>
        <a:p>
          <a:endParaRPr lang="en-US"/>
        </a:p>
      </dgm:t>
    </dgm:pt>
    <dgm:pt modelId="{C78A9872-B483-488B-B61D-6C3F140F8E7C}">
      <dgm:prSet custT="1"/>
      <dgm:spPr/>
      <dgm:t>
        <a:bodyPr/>
        <a:lstStyle/>
        <a:p>
          <a:r>
            <a:rPr lang="en-US" sz="1400" dirty="0"/>
            <a:t>- Example: If an autonomous weapon causes an unlawful death, assigning blame becomes complex, diminishing the dignity of victims and the justice process.</a:t>
          </a:r>
        </a:p>
      </dgm:t>
    </dgm:pt>
    <dgm:pt modelId="{A192C2A9-83E2-4D64-A3F8-5E010AD141DA}" type="parTrans" cxnId="{2797293D-275B-4708-B8F8-717A7604A5D8}">
      <dgm:prSet/>
      <dgm:spPr/>
      <dgm:t>
        <a:bodyPr/>
        <a:lstStyle/>
        <a:p>
          <a:endParaRPr lang="en-US"/>
        </a:p>
      </dgm:t>
    </dgm:pt>
    <dgm:pt modelId="{C267A4DC-3898-4E94-A66B-2277C619284F}" type="sibTrans" cxnId="{2797293D-275B-4708-B8F8-717A7604A5D8}">
      <dgm:prSet/>
      <dgm:spPr/>
      <dgm:t>
        <a:bodyPr/>
        <a:lstStyle/>
        <a:p>
          <a:endParaRPr lang="en-US"/>
        </a:p>
      </dgm:t>
    </dgm:pt>
    <dgm:pt modelId="{8C31A7E9-0FC1-4FE8-AD3B-556847430A61}" type="pres">
      <dgm:prSet presAssocID="{36BF4BFC-3EEE-4991-A8DB-0475754E8331}" presName="root" presStyleCnt="0">
        <dgm:presLayoutVars>
          <dgm:dir/>
          <dgm:resizeHandles val="exact"/>
        </dgm:presLayoutVars>
      </dgm:prSet>
      <dgm:spPr/>
    </dgm:pt>
    <dgm:pt modelId="{FD6675B2-6FA1-496F-8094-69B97584E501}" type="pres">
      <dgm:prSet presAssocID="{36BF4BFC-3EEE-4991-A8DB-0475754E8331}" presName="container" presStyleCnt="0">
        <dgm:presLayoutVars>
          <dgm:dir/>
          <dgm:resizeHandles val="exact"/>
        </dgm:presLayoutVars>
      </dgm:prSet>
      <dgm:spPr/>
    </dgm:pt>
    <dgm:pt modelId="{5AEEC4EA-52CC-4213-AFBE-65A721BD779C}" type="pres">
      <dgm:prSet presAssocID="{9A06EFBA-7550-49C6-8AC6-D7D2D557CE13}" presName="compNode" presStyleCnt="0"/>
      <dgm:spPr/>
    </dgm:pt>
    <dgm:pt modelId="{DDB9505B-9F76-47E1-BABF-0AFCD9F0A65A}" type="pres">
      <dgm:prSet presAssocID="{9A06EFBA-7550-49C6-8AC6-D7D2D557CE13}" presName="iconBgRect" presStyleLbl="bgShp" presStyleIdx="0" presStyleCnt="6"/>
      <dgm:spPr/>
    </dgm:pt>
    <dgm:pt modelId="{B81ECB1F-52DC-4AE0-9CF3-34EA96F5B814}" type="pres">
      <dgm:prSet presAssocID="{9A06EFBA-7550-49C6-8AC6-D7D2D557CE1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C91468A8-53BF-4AEB-9D84-8B6FEDA33424}" type="pres">
      <dgm:prSet presAssocID="{9A06EFBA-7550-49C6-8AC6-D7D2D557CE13}" presName="spaceRect" presStyleCnt="0"/>
      <dgm:spPr/>
    </dgm:pt>
    <dgm:pt modelId="{A7CB0569-499C-4AA0-B601-6A681772688F}" type="pres">
      <dgm:prSet presAssocID="{9A06EFBA-7550-49C6-8AC6-D7D2D557CE13}" presName="textRect" presStyleLbl="revTx" presStyleIdx="0" presStyleCnt="6" custScaleX="98050" custScaleY="207108">
        <dgm:presLayoutVars>
          <dgm:chMax val="1"/>
          <dgm:chPref val="1"/>
        </dgm:presLayoutVars>
      </dgm:prSet>
      <dgm:spPr/>
    </dgm:pt>
    <dgm:pt modelId="{C44B852F-E2DB-48E5-93AE-D9C1724D0376}" type="pres">
      <dgm:prSet presAssocID="{B8DCCF74-FD84-4FC9-A2F5-2A6C8C07E79C}" presName="sibTrans" presStyleLbl="sibTrans2D1" presStyleIdx="0" presStyleCnt="0"/>
      <dgm:spPr/>
    </dgm:pt>
    <dgm:pt modelId="{BE965F01-9D33-44B2-B6E7-5B2DB1F145A2}" type="pres">
      <dgm:prSet presAssocID="{8C0B8F07-4D39-4148-A6B8-389DCC7FCF3D}" presName="compNode" presStyleCnt="0"/>
      <dgm:spPr/>
    </dgm:pt>
    <dgm:pt modelId="{D6998F85-5FE7-4A4E-A58B-801766B570E3}" type="pres">
      <dgm:prSet presAssocID="{8C0B8F07-4D39-4148-A6B8-389DCC7FCF3D}" presName="iconBgRect" presStyleLbl="bgShp" presStyleIdx="1" presStyleCnt="6"/>
      <dgm:spPr/>
    </dgm:pt>
    <dgm:pt modelId="{B0D8CAA0-692F-4F25-BD3D-4F56BBD8236C}" type="pres">
      <dgm:prSet presAssocID="{8C0B8F07-4D39-4148-A6B8-389DCC7FCF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618145F3-FB96-4EE8-9BBC-8D98331749DC}" type="pres">
      <dgm:prSet presAssocID="{8C0B8F07-4D39-4148-A6B8-389DCC7FCF3D}" presName="spaceRect" presStyleCnt="0"/>
      <dgm:spPr/>
    </dgm:pt>
    <dgm:pt modelId="{AA421E3C-9000-447A-9011-1230844F6F4C}" type="pres">
      <dgm:prSet presAssocID="{8C0B8F07-4D39-4148-A6B8-389DCC7FCF3D}" presName="textRect" presStyleLbl="revTx" presStyleIdx="1" presStyleCnt="6">
        <dgm:presLayoutVars>
          <dgm:chMax val="1"/>
          <dgm:chPref val="1"/>
        </dgm:presLayoutVars>
      </dgm:prSet>
      <dgm:spPr/>
    </dgm:pt>
    <dgm:pt modelId="{C1DDC41A-D45C-4A62-ACC7-0541BA87F827}" type="pres">
      <dgm:prSet presAssocID="{8BB62493-8CC2-409B-AD0E-1B62B9895B5B}" presName="sibTrans" presStyleLbl="sibTrans2D1" presStyleIdx="0" presStyleCnt="0"/>
      <dgm:spPr/>
    </dgm:pt>
    <dgm:pt modelId="{07F22632-60D7-49F1-8F8D-EEFF8442E068}" type="pres">
      <dgm:prSet presAssocID="{FB8DC197-2E9B-4957-9B3F-37414EFBC15D}" presName="compNode" presStyleCnt="0"/>
      <dgm:spPr/>
    </dgm:pt>
    <dgm:pt modelId="{2ACBC5C7-D831-4621-A7D0-414AE744C9B9}" type="pres">
      <dgm:prSet presAssocID="{FB8DC197-2E9B-4957-9B3F-37414EFBC15D}" presName="iconBgRect" presStyleLbl="bgShp" presStyleIdx="2" presStyleCnt="6" custLinFactNeighborX="-3554" custLinFactNeighborY="-28974"/>
      <dgm:spPr/>
    </dgm:pt>
    <dgm:pt modelId="{16F6AB8B-3C64-456E-82AF-4765986F758F}" type="pres">
      <dgm:prSet presAssocID="{FB8DC197-2E9B-4957-9B3F-37414EFBC15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D3D06DF4-F2BD-4EAE-A41D-91B70F065823}" type="pres">
      <dgm:prSet presAssocID="{FB8DC197-2E9B-4957-9B3F-37414EFBC15D}" presName="spaceRect" presStyleCnt="0"/>
      <dgm:spPr/>
    </dgm:pt>
    <dgm:pt modelId="{892D8A02-0CBA-4F1B-80D5-3545AB64719C}" type="pres">
      <dgm:prSet presAssocID="{FB8DC197-2E9B-4957-9B3F-37414EFBC15D}" presName="textRect" presStyleLbl="revTx" presStyleIdx="2" presStyleCnt="6" custLinFactNeighborX="-975" custLinFactNeighborY="-63326">
        <dgm:presLayoutVars>
          <dgm:chMax val="1"/>
          <dgm:chPref val="1"/>
        </dgm:presLayoutVars>
      </dgm:prSet>
      <dgm:spPr/>
    </dgm:pt>
    <dgm:pt modelId="{FBFB11C2-DDBB-4EC1-B2D5-7DFB38FA2726}" type="pres">
      <dgm:prSet presAssocID="{7002916E-AC62-42BF-B823-CFB6BA47D3FF}" presName="sibTrans" presStyleLbl="sibTrans2D1" presStyleIdx="0" presStyleCnt="0"/>
      <dgm:spPr/>
    </dgm:pt>
    <dgm:pt modelId="{5DD3AEF4-7D97-4B2F-8409-40B56F0A99CB}" type="pres">
      <dgm:prSet presAssocID="{38AF77E6-6311-42D9-9AA2-C4E7BD9CCE7D}" presName="compNode" presStyleCnt="0"/>
      <dgm:spPr/>
    </dgm:pt>
    <dgm:pt modelId="{A46775DA-DAF8-4692-B0B6-F30389D9B765}" type="pres">
      <dgm:prSet presAssocID="{38AF77E6-6311-42D9-9AA2-C4E7BD9CCE7D}" presName="iconBgRect" presStyleLbl="bgShp" presStyleIdx="3" presStyleCnt="6"/>
      <dgm:spPr/>
    </dgm:pt>
    <dgm:pt modelId="{02DAD59F-0849-4B6A-B6FC-265D4DCD13E8}" type="pres">
      <dgm:prSet presAssocID="{38AF77E6-6311-42D9-9AA2-C4E7BD9CCE7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works"/>
        </a:ext>
      </dgm:extLst>
    </dgm:pt>
    <dgm:pt modelId="{FE5D299B-B0BB-4E30-A1E7-CC8866730045}" type="pres">
      <dgm:prSet presAssocID="{38AF77E6-6311-42D9-9AA2-C4E7BD9CCE7D}" presName="spaceRect" presStyleCnt="0"/>
      <dgm:spPr/>
    </dgm:pt>
    <dgm:pt modelId="{D20D85B1-9DCA-4467-BCA8-2D6D97F51279}" type="pres">
      <dgm:prSet presAssocID="{38AF77E6-6311-42D9-9AA2-C4E7BD9CCE7D}" presName="textRect" presStyleLbl="revTx" presStyleIdx="3" presStyleCnt="6">
        <dgm:presLayoutVars>
          <dgm:chMax val="1"/>
          <dgm:chPref val="1"/>
        </dgm:presLayoutVars>
      </dgm:prSet>
      <dgm:spPr/>
    </dgm:pt>
    <dgm:pt modelId="{364140F7-A294-4469-A5D6-A07288D74942}" type="pres">
      <dgm:prSet presAssocID="{586C8754-4D6B-4697-A93E-09BBF44A5068}" presName="sibTrans" presStyleLbl="sibTrans2D1" presStyleIdx="0" presStyleCnt="0"/>
      <dgm:spPr/>
    </dgm:pt>
    <dgm:pt modelId="{64E4B2C7-56B4-41CE-99E5-6CA019B9590D}" type="pres">
      <dgm:prSet presAssocID="{E2B05F49-4DBD-4E8A-911A-C204427E3B1C}" presName="compNode" presStyleCnt="0"/>
      <dgm:spPr/>
    </dgm:pt>
    <dgm:pt modelId="{E33EDE31-3C69-4758-9E8E-FFB924B1269A}" type="pres">
      <dgm:prSet presAssocID="{E2B05F49-4DBD-4E8A-911A-C204427E3B1C}" presName="iconBgRect" presStyleLbl="bgShp" presStyleIdx="4" presStyleCnt="6"/>
      <dgm:spPr/>
    </dgm:pt>
    <dgm:pt modelId="{10DE85FB-5F16-4161-84A9-6EEB5E5F5347}" type="pres">
      <dgm:prSet presAssocID="{E2B05F49-4DBD-4E8A-911A-C204427E3B1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sconnected"/>
        </a:ext>
      </dgm:extLst>
    </dgm:pt>
    <dgm:pt modelId="{92BCAB83-D20C-42D8-A668-9241E8804DCE}" type="pres">
      <dgm:prSet presAssocID="{E2B05F49-4DBD-4E8A-911A-C204427E3B1C}" presName="spaceRect" presStyleCnt="0"/>
      <dgm:spPr/>
    </dgm:pt>
    <dgm:pt modelId="{686D4CEC-01A6-4A1B-A921-B6A81CFC82FE}" type="pres">
      <dgm:prSet presAssocID="{E2B05F49-4DBD-4E8A-911A-C204427E3B1C}" presName="textRect" presStyleLbl="revTx" presStyleIdx="4" presStyleCnt="6" custLinFactNeighborY="-29614">
        <dgm:presLayoutVars>
          <dgm:chMax val="1"/>
          <dgm:chPref val="1"/>
        </dgm:presLayoutVars>
      </dgm:prSet>
      <dgm:spPr/>
    </dgm:pt>
    <dgm:pt modelId="{D62B86AC-F8B8-43FD-905D-B6C9EB9B2F5A}" type="pres">
      <dgm:prSet presAssocID="{BA91DE05-56F9-45B0-A7CC-B6FE188021EB}" presName="sibTrans" presStyleLbl="sibTrans2D1" presStyleIdx="0" presStyleCnt="0"/>
      <dgm:spPr/>
    </dgm:pt>
    <dgm:pt modelId="{B9554E9F-6A1F-4CC5-8715-5B7747CED4CE}" type="pres">
      <dgm:prSet presAssocID="{C78A9872-B483-488B-B61D-6C3F140F8E7C}" presName="compNode" presStyleCnt="0"/>
      <dgm:spPr/>
    </dgm:pt>
    <dgm:pt modelId="{40B820E1-B40D-4708-9156-E5037EC24165}" type="pres">
      <dgm:prSet presAssocID="{C78A9872-B483-488B-B61D-6C3F140F8E7C}" presName="iconBgRect" presStyleLbl="bgShp" presStyleIdx="5" presStyleCnt="6"/>
      <dgm:spPr/>
    </dgm:pt>
    <dgm:pt modelId="{12423A17-E4A9-4873-B569-D31577EA6E17}" type="pres">
      <dgm:prSet presAssocID="{C78A9872-B483-488B-B61D-6C3F140F8E7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fused Person"/>
        </a:ext>
      </dgm:extLst>
    </dgm:pt>
    <dgm:pt modelId="{1ACD8331-C359-4B26-97D2-41FFEFAE0C17}" type="pres">
      <dgm:prSet presAssocID="{C78A9872-B483-488B-B61D-6C3F140F8E7C}" presName="spaceRect" presStyleCnt="0"/>
      <dgm:spPr/>
    </dgm:pt>
    <dgm:pt modelId="{823D0605-8709-4AA1-B42C-E11C5B04F8DB}" type="pres">
      <dgm:prSet presAssocID="{C78A9872-B483-488B-B61D-6C3F140F8E7C}" presName="textRect" presStyleLbl="revTx" presStyleIdx="5" presStyleCnt="6">
        <dgm:presLayoutVars>
          <dgm:chMax val="1"/>
          <dgm:chPref val="1"/>
        </dgm:presLayoutVars>
      </dgm:prSet>
      <dgm:spPr/>
    </dgm:pt>
  </dgm:ptLst>
  <dgm:cxnLst>
    <dgm:cxn modelId="{1F18300D-769D-4437-A92C-D2F5A8E714D1}" type="presOf" srcId="{9A06EFBA-7550-49C6-8AC6-D7D2D557CE13}" destId="{A7CB0569-499C-4AA0-B601-6A681772688F}" srcOrd="0" destOrd="0" presId="urn:microsoft.com/office/officeart/2018/2/layout/IconCircleList"/>
    <dgm:cxn modelId="{AF40D90D-56E7-40A5-B47E-4B3F514F45FF}" type="presOf" srcId="{8C0B8F07-4D39-4148-A6B8-389DCC7FCF3D}" destId="{AA421E3C-9000-447A-9011-1230844F6F4C}" srcOrd="0" destOrd="0" presId="urn:microsoft.com/office/officeart/2018/2/layout/IconCircleList"/>
    <dgm:cxn modelId="{B3EF691C-C53E-4014-A36F-BE305B22C66F}" type="presOf" srcId="{E2B05F49-4DBD-4E8A-911A-C204427E3B1C}" destId="{686D4CEC-01A6-4A1B-A921-B6A81CFC82FE}" srcOrd="0" destOrd="0" presId="urn:microsoft.com/office/officeart/2018/2/layout/IconCircleList"/>
    <dgm:cxn modelId="{2797293D-275B-4708-B8F8-717A7604A5D8}" srcId="{36BF4BFC-3EEE-4991-A8DB-0475754E8331}" destId="{C78A9872-B483-488B-B61D-6C3F140F8E7C}" srcOrd="5" destOrd="0" parTransId="{A192C2A9-83E2-4D64-A3F8-5E010AD141DA}" sibTransId="{C267A4DC-3898-4E94-A66B-2277C619284F}"/>
    <dgm:cxn modelId="{7B45EB76-2D16-4593-8A7D-FCB734E37B12}" type="presOf" srcId="{FB8DC197-2E9B-4957-9B3F-37414EFBC15D}" destId="{892D8A02-0CBA-4F1B-80D5-3545AB64719C}" srcOrd="0" destOrd="0" presId="urn:microsoft.com/office/officeart/2018/2/layout/IconCircleList"/>
    <dgm:cxn modelId="{6A637258-E573-4844-AC2C-445585AC5536}" type="presOf" srcId="{B8DCCF74-FD84-4FC9-A2F5-2A6C8C07E79C}" destId="{C44B852F-E2DB-48E5-93AE-D9C1724D0376}" srcOrd="0" destOrd="0" presId="urn:microsoft.com/office/officeart/2018/2/layout/IconCircleList"/>
    <dgm:cxn modelId="{AB23FA78-6411-4026-8126-F48C2A35C614}" srcId="{36BF4BFC-3EEE-4991-A8DB-0475754E8331}" destId="{E2B05F49-4DBD-4E8A-911A-C204427E3B1C}" srcOrd="4" destOrd="0" parTransId="{C167A186-1F7F-4562-86BB-0A7344D68ADF}" sibTransId="{BA91DE05-56F9-45B0-A7CC-B6FE188021EB}"/>
    <dgm:cxn modelId="{A10E587B-12F2-4A32-A441-5DFDDA4E36F8}" type="presOf" srcId="{8BB62493-8CC2-409B-AD0E-1B62B9895B5B}" destId="{C1DDC41A-D45C-4A62-ACC7-0541BA87F827}" srcOrd="0" destOrd="0" presId="urn:microsoft.com/office/officeart/2018/2/layout/IconCircleList"/>
    <dgm:cxn modelId="{1B70F582-BB82-4B1A-B5F0-3DFFB8B9BA96}" type="presOf" srcId="{7002916E-AC62-42BF-B823-CFB6BA47D3FF}" destId="{FBFB11C2-DDBB-4EC1-B2D5-7DFB38FA2726}" srcOrd="0" destOrd="0" presId="urn:microsoft.com/office/officeart/2018/2/layout/IconCircleList"/>
    <dgm:cxn modelId="{0B41C98A-7A00-496C-B36F-4F63E45E3BEB}" srcId="{36BF4BFC-3EEE-4991-A8DB-0475754E8331}" destId="{FB8DC197-2E9B-4957-9B3F-37414EFBC15D}" srcOrd="2" destOrd="0" parTransId="{3618E7B7-E663-4778-BD18-BA33396EDC44}" sibTransId="{7002916E-AC62-42BF-B823-CFB6BA47D3FF}"/>
    <dgm:cxn modelId="{D8CFBD95-9626-467B-A8DA-4AEBDA7C7DDF}" type="presOf" srcId="{36BF4BFC-3EEE-4991-A8DB-0475754E8331}" destId="{8C31A7E9-0FC1-4FE8-AD3B-556847430A61}" srcOrd="0" destOrd="0" presId="urn:microsoft.com/office/officeart/2018/2/layout/IconCircleList"/>
    <dgm:cxn modelId="{92703CA9-AC2E-4F82-8359-D7ABD227A2EC}" type="presOf" srcId="{38AF77E6-6311-42D9-9AA2-C4E7BD9CCE7D}" destId="{D20D85B1-9DCA-4467-BCA8-2D6D97F51279}" srcOrd="0" destOrd="0" presId="urn:microsoft.com/office/officeart/2018/2/layout/IconCircleList"/>
    <dgm:cxn modelId="{1D26F4A9-0915-4B3D-AC5D-94413359CB54}" type="presOf" srcId="{C78A9872-B483-488B-B61D-6C3F140F8E7C}" destId="{823D0605-8709-4AA1-B42C-E11C5B04F8DB}" srcOrd="0" destOrd="0" presId="urn:microsoft.com/office/officeart/2018/2/layout/IconCircleList"/>
    <dgm:cxn modelId="{A08189AB-DC07-4804-BAC6-FCEB4DAC9D2B}" srcId="{36BF4BFC-3EEE-4991-A8DB-0475754E8331}" destId="{8C0B8F07-4D39-4148-A6B8-389DCC7FCF3D}" srcOrd="1" destOrd="0" parTransId="{45B4A7BD-DA6F-469A-83F5-E1518567E54A}" sibTransId="{8BB62493-8CC2-409B-AD0E-1B62B9895B5B}"/>
    <dgm:cxn modelId="{311234DE-24C9-427A-AFB3-F966CE156EB0}" srcId="{36BF4BFC-3EEE-4991-A8DB-0475754E8331}" destId="{9A06EFBA-7550-49C6-8AC6-D7D2D557CE13}" srcOrd="0" destOrd="0" parTransId="{C507CBA9-A7B4-4A00-A71C-54E6438C4615}" sibTransId="{B8DCCF74-FD84-4FC9-A2F5-2A6C8C07E79C}"/>
    <dgm:cxn modelId="{A0B1E7E7-465E-4109-B566-A6916519EDE6}" srcId="{36BF4BFC-3EEE-4991-A8DB-0475754E8331}" destId="{38AF77E6-6311-42D9-9AA2-C4E7BD9CCE7D}" srcOrd="3" destOrd="0" parTransId="{9DB8581B-9A3D-467E-A595-6BEDFEB0D7C1}" sibTransId="{586C8754-4D6B-4697-A93E-09BBF44A5068}"/>
    <dgm:cxn modelId="{F8E5B3EA-4194-4588-8C54-55D8CBDBB74D}" type="presOf" srcId="{586C8754-4D6B-4697-A93E-09BBF44A5068}" destId="{364140F7-A294-4469-A5D6-A07288D74942}" srcOrd="0" destOrd="0" presId="urn:microsoft.com/office/officeart/2018/2/layout/IconCircleList"/>
    <dgm:cxn modelId="{4E20F6F8-FC97-42F2-8A23-3D5DC258DCA8}" type="presOf" srcId="{BA91DE05-56F9-45B0-A7CC-B6FE188021EB}" destId="{D62B86AC-F8B8-43FD-905D-B6C9EB9B2F5A}" srcOrd="0" destOrd="0" presId="urn:microsoft.com/office/officeart/2018/2/layout/IconCircleList"/>
    <dgm:cxn modelId="{1C910889-CA0D-4EE0-BFF4-3464C9338BD2}" type="presParOf" srcId="{8C31A7E9-0FC1-4FE8-AD3B-556847430A61}" destId="{FD6675B2-6FA1-496F-8094-69B97584E501}" srcOrd="0" destOrd="0" presId="urn:microsoft.com/office/officeart/2018/2/layout/IconCircleList"/>
    <dgm:cxn modelId="{D3A509B1-1EC3-43F4-85EB-208599480467}" type="presParOf" srcId="{FD6675B2-6FA1-496F-8094-69B97584E501}" destId="{5AEEC4EA-52CC-4213-AFBE-65A721BD779C}" srcOrd="0" destOrd="0" presId="urn:microsoft.com/office/officeart/2018/2/layout/IconCircleList"/>
    <dgm:cxn modelId="{70AD0A1B-8D95-4DB9-B018-FD6D1D2879D2}" type="presParOf" srcId="{5AEEC4EA-52CC-4213-AFBE-65A721BD779C}" destId="{DDB9505B-9F76-47E1-BABF-0AFCD9F0A65A}" srcOrd="0" destOrd="0" presId="urn:microsoft.com/office/officeart/2018/2/layout/IconCircleList"/>
    <dgm:cxn modelId="{B9200E22-0816-41CD-B34F-557D33B9901C}" type="presParOf" srcId="{5AEEC4EA-52CC-4213-AFBE-65A721BD779C}" destId="{B81ECB1F-52DC-4AE0-9CF3-34EA96F5B814}" srcOrd="1" destOrd="0" presId="urn:microsoft.com/office/officeart/2018/2/layout/IconCircleList"/>
    <dgm:cxn modelId="{3BA26CF8-B82D-4F1B-B217-0C338C2A6231}" type="presParOf" srcId="{5AEEC4EA-52CC-4213-AFBE-65A721BD779C}" destId="{C91468A8-53BF-4AEB-9D84-8B6FEDA33424}" srcOrd="2" destOrd="0" presId="urn:microsoft.com/office/officeart/2018/2/layout/IconCircleList"/>
    <dgm:cxn modelId="{E31FAF7B-B8BD-4FF1-A3B4-C6829C010938}" type="presParOf" srcId="{5AEEC4EA-52CC-4213-AFBE-65A721BD779C}" destId="{A7CB0569-499C-4AA0-B601-6A681772688F}" srcOrd="3" destOrd="0" presId="urn:microsoft.com/office/officeart/2018/2/layout/IconCircleList"/>
    <dgm:cxn modelId="{E1965935-04B2-4C21-9E85-C11FEB2D33E4}" type="presParOf" srcId="{FD6675B2-6FA1-496F-8094-69B97584E501}" destId="{C44B852F-E2DB-48E5-93AE-D9C1724D0376}" srcOrd="1" destOrd="0" presId="urn:microsoft.com/office/officeart/2018/2/layout/IconCircleList"/>
    <dgm:cxn modelId="{F29A3DEA-1D2A-4B02-8BEE-9C96797C2FBB}" type="presParOf" srcId="{FD6675B2-6FA1-496F-8094-69B97584E501}" destId="{BE965F01-9D33-44B2-B6E7-5B2DB1F145A2}" srcOrd="2" destOrd="0" presId="urn:microsoft.com/office/officeart/2018/2/layout/IconCircleList"/>
    <dgm:cxn modelId="{08C0F506-34D0-4D3E-ACBF-C97607934C93}" type="presParOf" srcId="{BE965F01-9D33-44B2-B6E7-5B2DB1F145A2}" destId="{D6998F85-5FE7-4A4E-A58B-801766B570E3}" srcOrd="0" destOrd="0" presId="urn:microsoft.com/office/officeart/2018/2/layout/IconCircleList"/>
    <dgm:cxn modelId="{4A6E3D81-5242-4541-873C-478E1C67CE13}" type="presParOf" srcId="{BE965F01-9D33-44B2-B6E7-5B2DB1F145A2}" destId="{B0D8CAA0-692F-4F25-BD3D-4F56BBD8236C}" srcOrd="1" destOrd="0" presId="urn:microsoft.com/office/officeart/2018/2/layout/IconCircleList"/>
    <dgm:cxn modelId="{A19D378A-29CA-4C61-9DB7-58FC6149EE87}" type="presParOf" srcId="{BE965F01-9D33-44B2-B6E7-5B2DB1F145A2}" destId="{618145F3-FB96-4EE8-9BBC-8D98331749DC}" srcOrd="2" destOrd="0" presId="urn:microsoft.com/office/officeart/2018/2/layout/IconCircleList"/>
    <dgm:cxn modelId="{983DEC22-2794-4387-88BB-335CF71452BF}" type="presParOf" srcId="{BE965F01-9D33-44B2-B6E7-5B2DB1F145A2}" destId="{AA421E3C-9000-447A-9011-1230844F6F4C}" srcOrd="3" destOrd="0" presId="urn:microsoft.com/office/officeart/2018/2/layout/IconCircleList"/>
    <dgm:cxn modelId="{0F72170A-99C4-426A-8CF3-4CB04A10B099}" type="presParOf" srcId="{FD6675B2-6FA1-496F-8094-69B97584E501}" destId="{C1DDC41A-D45C-4A62-ACC7-0541BA87F827}" srcOrd="3" destOrd="0" presId="urn:microsoft.com/office/officeart/2018/2/layout/IconCircleList"/>
    <dgm:cxn modelId="{3EA7D3A8-E0B7-4442-92CD-0487A9E03A9F}" type="presParOf" srcId="{FD6675B2-6FA1-496F-8094-69B97584E501}" destId="{07F22632-60D7-49F1-8F8D-EEFF8442E068}" srcOrd="4" destOrd="0" presId="urn:microsoft.com/office/officeart/2018/2/layout/IconCircleList"/>
    <dgm:cxn modelId="{4C0448E7-3F8B-4546-9385-90B93011771D}" type="presParOf" srcId="{07F22632-60D7-49F1-8F8D-EEFF8442E068}" destId="{2ACBC5C7-D831-4621-A7D0-414AE744C9B9}" srcOrd="0" destOrd="0" presId="urn:microsoft.com/office/officeart/2018/2/layout/IconCircleList"/>
    <dgm:cxn modelId="{8C8E93EC-74EC-4197-B2EC-E695088C934C}" type="presParOf" srcId="{07F22632-60D7-49F1-8F8D-EEFF8442E068}" destId="{16F6AB8B-3C64-456E-82AF-4765986F758F}" srcOrd="1" destOrd="0" presId="urn:microsoft.com/office/officeart/2018/2/layout/IconCircleList"/>
    <dgm:cxn modelId="{63D13DD2-9196-4E8A-9B08-FC274E2637BA}" type="presParOf" srcId="{07F22632-60D7-49F1-8F8D-EEFF8442E068}" destId="{D3D06DF4-F2BD-4EAE-A41D-91B70F065823}" srcOrd="2" destOrd="0" presId="urn:microsoft.com/office/officeart/2018/2/layout/IconCircleList"/>
    <dgm:cxn modelId="{18243F66-D07C-496E-9D2C-A064A754AA5D}" type="presParOf" srcId="{07F22632-60D7-49F1-8F8D-EEFF8442E068}" destId="{892D8A02-0CBA-4F1B-80D5-3545AB64719C}" srcOrd="3" destOrd="0" presId="urn:microsoft.com/office/officeart/2018/2/layout/IconCircleList"/>
    <dgm:cxn modelId="{98781BDC-B0F1-4E52-8576-AD2BDA025DC4}" type="presParOf" srcId="{FD6675B2-6FA1-496F-8094-69B97584E501}" destId="{FBFB11C2-DDBB-4EC1-B2D5-7DFB38FA2726}" srcOrd="5" destOrd="0" presId="urn:microsoft.com/office/officeart/2018/2/layout/IconCircleList"/>
    <dgm:cxn modelId="{65619483-A55F-469D-AA4F-D2DC183E9B9A}" type="presParOf" srcId="{FD6675B2-6FA1-496F-8094-69B97584E501}" destId="{5DD3AEF4-7D97-4B2F-8409-40B56F0A99CB}" srcOrd="6" destOrd="0" presId="urn:microsoft.com/office/officeart/2018/2/layout/IconCircleList"/>
    <dgm:cxn modelId="{BDC43867-ECE6-4F8A-B3AD-829812384D81}" type="presParOf" srcId="{5DD3AEF4-7D97-4B2F-8409-40B56F0A99CB}" destId="{A46775DA-DAF8-4692-B0B6-F30389D9B765}" srcOrd="0" destOrd="0" presId="urn:microsoft.com/office/officeart/2018/2/layout/IconCircleList"/>
    <dgm:cxn modelId="{63FD8E32-347D-41B9-A9A4-B7526D2BE8C0}" type="presParOf" srcId="{5DD3AEF4-7D97-4B2F-8409-40B56F0A99CB}" destId="{02DAD59F-0849-4B6A-B6FC-265D4DCD13E8}" srcOrd="1" destOrd="0" presId="urn:microsoft.com/office/officeart/2018/2/layout/IconCircleList"/>
    <dgm:cxn modelId="{9943C119-2A96-4F4A-8761-0F1D44496CA7}" type="presParOf" srcId="{5DD3AEF4-7D97-4B2F-8409-40B56F0A99CB}" destId="{FE5D299B-B0BB-4E30-A1E7-CC8866730045}" srcOrd="2" destOrd="0" presId="urn:microsoft.com/office/officeart/2018/2/layout/IconCircleList"/>
    <dgm:cxn modelId="{665D954B-034C-4EB8-BF11-FB2FCB4B776E}" type="presParOf" srcId="{5DD3AEF4-7D97-4B2F-8409-40B56F0A99CB}" destId="{D20D85B1-9DCA-4467-BCA8-2D6D97F51279}" srcOrd="3" destOrd="0" presId="urn:microsoft.com/office/officeart/2018/2/layout/IconCircleList"/>
    <dgm:cxn modelId="{62511AC5-9674-428D-9319-733983807F73}" type="presParOf" srcId="{FD6675B2-6FA1-496F-8094-69B97584E501}" destId="{364140F7-A294-4469-A5D6-A07288D74942}" srcOrd="7" destOrd="0" presId="urn:microsoft.com/office/officeart/2018/2/layout/IconCircleList"/>
    <dgm:cxn modelId="{FBBAD02B-4F21-4B8F-9083-D59C8EBB0773}" type="presParOf" srcId="{FD6675B2-6FA1-496F-8094-69B97584E501}" destId="{64E4B2C7-56B4-41CE-99E5-6CA019B9590D}" srcOrd="8" destOrd="0" presId="urn:microsoft.com/office/officeart/2018/2/layout/IconCircleList"/>
    <dgm:cxn modelId="{E70E2CC9-40F9-4744-BE4F-16180C59BF3D}" type="presParOf" srcId="{64E4B2C7-56B4-41CE-99E5-6CA019B9590D}" destId="{E33EDE31-3C69-4758-9E8E-FFB924B1269A}" srcOrd="0" destOrd="0" presId="urn:microsoft.com/office/officeart/2018/2/layout/IconCircleList"/>
    <dgm:cxn modelId="{2FEBC1B4-0B28-4F78-9512-E514A6ACA084}" type="presParOf" srcId="{64E4B2C7-56B4-41CE-99E5-6CA019B9590D}" destId="{10DE85FB-5F16-4161-84A9-6EEB5E5F5347}" srcOrd="1" destOrd="0" presId="urn:microsoft.com/office/officeart/2018/2/layout/IconCircleList"/>
    <dgm:cxn modelId="{03B47388-4670-4644-A76B-7D93E3A916F9}" type="presParOf" srcId="{64E4B2C7-56B4-41CE-99E5-6CA019B9590D}" destId="{92BCAB83-D20C-42D8-A668-9241E8804DCE}" srcOrd="2" destOrd="0" presId="urn:microsoft.com/office/officeart/2018/2/layout/IconCircleList"/>
    <dgm:cxn modelId="{0B125F46-A64E-4B82-9AAC-00F421459D5E}" type="presParOf" srcId="{64E4B2C7-56B4-41CE-99E5-6CA019B9590D}" destId="{686D4CEC-01A6-4A1B-A921-B6A81CFC82FE}" srcOrd="3" destOrd="0" presId="urn:microsoft.com/office/officeart/2018/2/layout/IconCircleList"/>
    <dgm:cxn modelId="{DDC9B3F9-5691-42E2-B230-33D0927C3FD8}" type="presParOf" srcId="{FD6675B2-6FA1-496F-8094-69B97584E501}" destId="{D62B86AC-F8B8-43FD-905D-B6C9EB9B2F5A}" srcOrd="9" destOrd="0" presId="urn:microsoft.com/office/officeart/2018/2/layout/IconCircleList"/>
    <dgm:cxn modelId="{0D69A2D2-3778-494C-A531-AF569DFE8695}" type="presParOf" srcId="{FD6675B2-6FA1-496F-8094-69B97584E501}" destId="{B9554E9F-6A1F-4CC5-8715-5B7747CED4CE}" srcOrd="10" destOrd="0" presId="urn:microsoft.com/office/officeart/2018/2/layout/IconCircleList"/>
    <dgm:cxn modelId="{AFF94F3C-CAD3-41A5-9346-4DD84316628C}" type="presParOf" srcId="{B9554E9F-6A1F-4CC5-8715-5B7747CED4CE}" destId="{40B820E1-B40D-4708-9156-E5037EC24165}" srcOrd="0" destOrd="0" presId="urn:microsoft.com/office/officeart/2018/2/layout/IconCircleList"/>
    <dgm:cxn modelId="{41D458C7-D7E6-4127-9A5D-4EED7422B88A}" type="presParOf" srcId="{B9554E9F-6A1F-4CC5-8715-5B7747CED4CE}" destId="{12423A17-E4A9-4873-B569-D31577EA6E17}" srcOrd="1" destOrd="0" presId="urn:microsoft.com/office/officeart/2018/2/layout/IconCircleList"/>
    <dgm:cxn modelId="{C21888BC-83E0-44B1-B602-0F0F294E615E}" type="presParOf" srcId="{B9554E9F-6A1F-4CC5-8715-5B7747CED4CE}" destId="{1ACD8331-C359-4B26-97D2-41FFEFAE0C17}" srcOrd="2" destOrd="0" presId="urn:microsoft.com/office/officeart/2018/2/layout/IconCircleList"/>
    <dgm:cxn modelId="{21DF2E09-A8F8-4B8C-A2D7-0B7112A1AC88}" type="presParOf" srcId="{B9554E9F-6A1F-4CC5-8715-5B7747CED4CE}" destId="{823D0605-8709-4AA1-B42C-E11C5B04F8D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39868B-262B-451E-98F8-84E3C9BFFF5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3F2CF8-9EA0-4393-8E3E-9C63848AD6DB}">
      <dgm:prSet/>
      <dgm:spPr/>
      <dgm:t>
        <a:bodyPr/>
        <a:lstStyle/>
        <a:p>
          <a:pPr>
            <a:lnSpc>
              <a:spcPct val="100000"/>
            </a:lnSpc>
          </a:pPr>
          <a:r>
            <a:rPr lang="en-US" b="1" i="0"/>
            <a:t>The Clearview AI </a:t>
          </a:r>
          <a:r>
            <a:rPr lang="en-US" b="0" i="0"/>
            <a:t>case is a major controversy in AI ethics, centered on the use of facial recognition technology and its impact on privacy and dignity.</a:t>
          </a:r>
          <a:endParaRPr lang="en-US"/>
        </a:p>
      </dgm:t>
    </dgm:pt>
    <dgm:pt modelId="{D05BFF41-7995-47FA-9D56-391BEC9C552F}" type="parTrans" cxnId="{9EBC4C84-D465-4BCC-A142-AF2CA5B122DD}">
      <dgm:prSet/>
      <dgm:spPr/>
      <dgm:t>
        <a:bodyPr/>
        <a:lstStyle/>
        <a:p>
          <a:endParaRPr lang="en-US"/>
        </a:p>
      </dgm:t>
    </dgm:pt>
    <dgm:pt modelId="{5013A87C-CF51-4522-BBEA-1DBF85F917EC}" type="sibTrans" cxnId="{9EBC4C84-D465-4BCC-A142-AF2CA5B122DD}">
      <dgm:prSet/>
      <dgm:spPr/>
      <dgm:t>
        <a:bodyPr/>
        <a:lstStyle/>
        <a:p>
          <a:endParaRPr lang="en-US"/>
        </a:p>
      </dgm:t>
    </dgm:pt>
    <dgm:pt modelId="{F39ADE55-1EF8-4758-A584-3428226452B9}">
      <dgm:prSet/>
      <dgm:spPr/>
      <dgm:t>
        <a:bodyPr/>
        <a:lstStyle/>
        <a:p>
          <a:pPr>
            <a:lnSpc>
              <a:spcPct val="100000"/>
            </a:lnSpc>
          </a:pPr>
          <a:r>
            <a:rPr lang="en-US" b="0" i="0"/>
            <a:t>Clearview AI created a facial recognition tool by scraping over 3 billion publicly available images from social media platforms and other websites, without consent from users.</a:t>
          </a:r>
          <a:endParaRPr lang="en-US"/>
        </a:p>
      </dgm:t>
    </dgm:pt>
    <dgm:pt modelId="{08FED765-3E6F-4464-80EB-479F4FAB9994}" type="parTrans" cxnId="{343F51A9-AC17-43C8-AF18-94DC833746C9}">
      <dgm:prSet/>
      <dgm:spPr/>
      <dgm:t>
        <a:bodyPr/>
        <a:lstStyle/>
        <a:p>
          <a:endParaRPr lang="en-US"/>
        </a:p>
      </dgm:t>
    </dgm:pt>
    <dgm:pt modelId="{D2667FE9-892F-430A-9EC4-AACC861D22C3}" type="sibTrans" cxnId="{343F51A9-AC17-43C8-AF18-94DC833746C9}">
      <dgm:prSet/>
      <dgm:spPr/>
      <dgm:t>
        <a:bodyPr/>
        <a:lstStyle/>
        <a:p>
          <a:endParaRPr lang="en-US"/>
        </a:p>
      </dgm:t>
    </dgm:pt>
    <dgm:pt modelId="{E485E55D-35A6-42D0-9466-3520259C9002}">
      <dgm:prSet/>
      <dgm:spPr/>
      <dgm:t>
        <a:bodyPr/>
        <a:lstStyle/>
        <a:p>
          <a:pPr>
            <a:lnSpc>
              <a:spcPct val="100000"/>
            </a:lnSpc>
          </a:pPr>
          <a:r>
            <a:rPr lang="en-US" b="0" i="0"/>
            <a:t>The tool was sold to law enforcement agencies, private companies, and governments, raising concerns about mass surveillance and privacy violations.</a:t>
          </a:r>
          <a:endParaRPr lang="en-US"/>
        </a:p>
      </dgm:t>
    </dgm:pt>
    <dgm:pt modelId="{97710C8C-3A14-481A-A834-DD7D2EF81FD3}" type="parTrans" cxnId="{54777686-39A4-4046-9C49-E4E03C53AA10}">
      <dgm:prSet/>
      <dgm:spPr/>
      <dgm:t>
        <a:bodyPr/>
        <a:lstStyle/>
        <a:p>
          <a:endParaRPr lang="en-US"/>
        </a:p>
      </dgm:t>
    </dgm:pt>
    <dgm:pt modelId="{5D9A48AE-ECD3-4FC7-93C6-3A9793F4564E}" type="sibTrans" cxnId="{54777686-39A4-4046-9C49-E4E03C53AA10}">
      <dgm:prSet/>
      <dgm:spPr/>
      <dgm:t>
        <a:bodyPr/>
        <a:lstStyle/>
        <a:p>
          <a:endParaRPr lang="en-US"/>
        </a:p>
      </dgm:t>
    </dgm:pt>
    <dgm:pt modelId="{CB64D60C-E13F-48FC-AA45-1644260CCAF4}">
      <dgm:prSet/>
      <dgm:spPr/>
      <dgm:t>
        <a:bodyPr/>
        <a:lstStyle/>
        <a:p>
          <a:pPr>
            <a:lnSpc>
              <a:spcPct val="100000"/>
            </a:lnSpc>
          </a:pPr>
          <a:r>
            <a:rPr lang="en-US" b="0" i="0"/>
            <a:t>It involves key issues such as Violation of Privacy, Mass Surveillance and Bias and Misuse.</a:t>
          </a:r>
          <a:endParaRPr lang="en-US"/>
        </a:p>
      </dgm:t>
    </dgm:pt>
    <dgm:pt modelId="{84D1D9A6-951F-4277-83CD-71D0EBBC615A}" type="parTrans" cxnId="{C5677C9C-A8E7-4C83-9B15-1E09D99B2F31}">
      <dgm:prSet/>
      <dgm:spPr/>
      <dgm:t>
        <a:bodyPr/>
        <a:lstStyle/>
        <a:p>
          <a:endParaRPr lang="en-US"/>
        </a:p>
      </dgm:t>
    </dgm:pt>
    <dgm:pt modelId="{9B06C23B-95F7-423E-A503-925E63F0142C}" type="sibTrans" cxnId="{C5677C9C-A8E7-4C83-9B15-1E09D99B2F31}">
      <dgm:prSet/>
      <dgm:spPr/>
      <dgm:t>
        <a:bodyPr/>
        <a:lstStyle/>
        <a:p>
          <a:endParaRPr lang="en-US"/>
        </a:p>
      </dgm:t>
    </dgm:pt>
    <dgm:pt modelId="{86E9B9A4-6440-4EDB-A698-F6BA79FA0518}">
      <dgm:prSet/>
      <dgm:spPr/>
      <dgm:t>
        <a:bodyPr/>
        <a:lstStyle/>
        <a:p>
          <a:pPr>
            <a:lnSpc>
              <a:spcPct val="100000"/>
            </a:lnSpc>
          </a:pPr>
          <a:r>
            <a:rPr lang="en-US" b="0" i="0"/>
            <a:t>Clearview AI faced lawsuits and regulatory actions in multiple countries for violating privacy laws, leading to restrictions on its use.</a:t>
          </a:r>
          <a:endParaRPr lang="en-US"/>
        </a:p>
      </dgm:t>
    </dgm:pt>
    <dgm:pt modelId="{4319C681-4769-4601-B9D9-07FC1F4E915E}" type="parTrans" cxnId="{07AE93FA-A54D-41E3-9FF0-06DC1CB091FD}">
      <dgm:prSet/>
      <dgm:spPr/>
      <dgm:t>
        <a:bodyPr/>
        <a:lstStyle/>
        <a:p>
          <a:endParaRPr lang="en-US"/>
        </a:p>
      </dgm:t>
    </dgm:pt>
    <dgm:pt modelId="{B12D3D00-0A6D-47AA-9DA5-3A46E0F6D934}" type="sibTrans" cxnId="{07AE93FA-A54D-41E3-9FF0-06DC1CB091FD}">
      <dgm:prSet/>
      <dgm:spPr/>
      <dgm:t>
        <a:bodyPr/>
        <a:lstStyle/>
        <a:p>
          <a:endParaRPr lang="en-US"/>
        </a:p>
      </dgm:t>
    </dgm:pt>
    <dgm:pt modelId="{9ABE5202-AD7A-4FEF-BA81-0E38C8620903}" type="pres">
      <dgm:prSet presAssocID="{F739868B-262B-451E-98F8-84E3C9BFFF5B}" presName="root" presStyleCnt="0">
        <dgm:presLayoutVars>
          <dgm:dir/>
          <dgm:resizeHandles val="exact"/>
        </dgm:presLayoutVars>
      </dgm:prSet>
      <dgm:spPr/>
    </dgm:pt>
    <dgm:pt modelId="{41F1D249-2D4E-4F88-A83C-D9E852196299}" type="pres">
      <dgm:prSet presAssocID="{033F2CF8-9EA0-4393-8E3E-9C63848AD6DB}" presName="compNode" presStyleCnt="0"/>
      <dgm:spPr/>
    </dgm:pt>
    <dgm:pt modelId="{2FCC42E2-9D19-470A-A464-7A5336D46FBB}" type="pres">
      <dgm:prSet presAssocID="{033F2CF8-9EA0-4393-8E3E-9C63848AD6DB}" presName="bgRect" presStyleLbl="bgShp" presStyleIdx="0" presStyleCnt="5"/>
      <dgm:spPr/>
    </dgm:pt>
    <dgm:pt modelId="{DCC1F6E4-C7EC-4059-8621-CDED55AB8FD7}" type="pres">
      <dgm:prSet presAssocID="{033F2CF8-9EA0-4393-8E3E-9C63848AD6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1AB3304C-D08E-4234-A1A7-FA8CD896E828}" type="pres">
      <dgm:prSet presAssocID="{033F2CF8-9EA0-4393-8E3E-9C63848AD6DB}" presName="spaceRect" presStyleCnt="0"/>
      <dgm:spPr/>
    </dgm:pt>
    <dgm:pt modelId="{568D41F9-289D-4291-945A-13ED25125A49}" type="pres">
      <dgm:prSet presAssocID="{033F2CF8-9EA0-4393-8E3E-9C63848AD6DB}" presName="parTx" presStyleLbl="revTx" presStyleIdx="0" presStyleCnt="5">
        <dgm:presLayoutVars>
          <dgm:chMax val="0"/>
          <dgm:chPref val="0"/>
        </dgm:presLayoutVars>
      </dgm:prSet>
      <dgm:spPr/>
    </dgm:pt>
    <dgm:pt modelId="{5B25076E-0B8E-4446-A3A1-DCD7801EE514}" type="pres">
      <dgm:prSet presAssocID="{5013A87C-CF51-4522-BBEA-1DBF85F917EC}" presName="sibTrans" presStyleCnt="0"/>
      <dgm:spPr/>
    </dgm:pt>
    <dgm:pt modelId="{03701F71-BD71-48A9-8CA5-D61C40CA7B0B}" type="pres">
      <dgm:prSet presAssocID="{F39ADE55-1EF8-4758-A584-3428226452B9}" presName="compNode" presStyleCnt="0"/>
      <dgm:spPr/>
    </dgm:pt>
    <dgm:pt modelId="{D8830E28-0955-4EC8-94F1-D396C8494D4E}" type="pres">
      <dgm:prSet presAssocID="{F39ADE55-1EF8-4758-A584-3428226452B9}" presName="bgRect" presStyleLbl="bgShp" presStyleIdx="1" presStyleCnt="5"/>
      <dgm:spPr/>
    </dgm:pt>
    <dgm:pt modelId="{E8BBF141-31D1-4BF9-84A0-67AABF0EC4AD}" type="pres">
      <dgm:prSet presAssocID="{F39ADE55-1EF8-4758-A584-3428226452B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DE510441-8137-4E1A-8FA3-F5360D54155C}" type="pres">
      <dgm:prSet presAssocID="{F39ADE55-1EF8-4758-A584-3428226452B9}" presName="spaceRect" presStyleCnt="0"/>
      <dgm:spPr/>
    </dgm:pt>
    <dgm:pt modelId="{C295129B-624D-4895-BAFA-15B9C3BA56AB}" type="pres">
      <dgm:prSet presAssocID="{F39ADE55-1EF8-4758-A584-3428226452B9}" presName="parTx" presStyleLbl="revTx" presStyleIdx="1" presStyleCnt="5">
        <dgm:presLayoutVars>
          <dgm:chMax val="0"/>
          <dgm:chPref val="0"/>
        </dgm:presLayoutVars>
      </dgm:prSet>
      <dgm:spPr/>
    </dgm:pt>
    <dgm:pt modelId="{672D98A4-0719-444D-8D50-24DA8A8335E0}" type="pres">
      <dgm:prSet presAssocID="{D2667FE9-892F-430A-9EC4-AACC861D22C3}" presName="sibTrans" presStyleCnt="0"/>
      <dgm:spPr/>
    </dgm:pt>
    <dgm:pt modelId="{F7BAF688-85DA-4EE2-9458-43234D2C54E4}" type="pres">
      <dgm:prSet presAssocID="{E485E55D-35A6-42D0-9466-3520259C9002}" presName="compNode" presStyleCnt="0"/>
      <dgm:spPr/>
    </dgm:pt>
    <dgm:pt modelId="{6729EDA9-D057-49DE-81F0-521C340105AC}" type="pres">
      <dgm:prSet presAssocID="{E485E55D-35A6-42D0-9466-3520259C9002}" presName="bgRect" presStyleLbl="bgShp" presStyleIdx="2" presStyleCnt="5"/>
      <dgm:spPr/>
    </dgm:pt>
    <dgm:pt modelId="{BA3DE888-69B1-40F0-B56F-855226670695}" type="pres">
      <dgm:prSet presAssocID="{E485E55D-35A6-42D0-9466-3520259C900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ecurity Camera Sign"/>
        </a:ext>
      </dgm:extLst>
    </dgm:pt>
    <dgm:pt modelId="{CCE48B57-8101-467D-8976-AC6FD75BC36B}" type="pres">
      <dgm:prSet presAssocID="{E485E55D-35A6-42D0-9466-3520259C9002}" presName="spaceRect" presStyleCnt="0"/>
      <dgm:spPr/>
    </dgm:pt>
    <dgm:pt modelId="{0F53EF41-D18E-4A18-BF48-2F6A671C6569}" type="pres">
      <dgm:prSet presAssocID="{E485E55D-35A6-42D0-9466-3520259C9002}" presName="parTx" presStyleLbl="revTx" presStyleIdx="2" presStyleCnt="5">
        <dgm:presLayoutVars>
          <dgm:chMax val="0"/>
          <dgm:chPref val="0"/>
        </dgm:presLayoutVars>
      </dgm:prSet>
      <dgm:spPr/>
    </dgm:pt>
    <dgm:pt modelId="{FEE16CDD-E046-461C-AFE0-404310BCA40D}" type="pres">
      <dgm:prSet presAssocID="{5D9A48AE-ECD3-4FC7-93C6-3A9793F4564E}" presName="sibTrans" presStyleCnt="0"/>
      <dgm:spPr/>
    </dgm:pt>
    <dgm:pt modelId="{E024C645-2B0D-4E84-B0DE-EBB2FBE81F6B}" type="pres">
      <dgm:prSet presAssocID="{CB64D60C-E13F-48FC-AA45-1644260CCAF4}" presName="compNode" presStyleCnt="0"/>
      <dgm:spPr/>
    </dgm:pt>
    <dgm:pt modelId="{0F635675-366F-4F1E-94D1-624E7CFFABF7}" type="pres">
      <dgm:prSet presAssocID="{CB64D60C-E13F-48FC-AA45-1644260CCAF4}" presName="bgRect" presStyleLbl="bgShp" presStyleIdx="3" presStyleCnt="5"/>
      <dgm:spPr/>
    </dgm:pt>
    <dgm:pt modelId="{CD5A6E5F-3512-4DA4-9A4B-C0C5B36AD79F}" type="pres">
      <dgm:prSet presAssocID="{CB64D60C-E13F-48FC-AA45-1644260CCAF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ecurity Camera"/>
        </a:ext>
      </dgm:extLst>
    </dgm:pt>
    <dgm:pt modelId="{941C89F8-877E-41EB-B4AA-9875AA291553}" type="pres">
      <dgm:prSet presAssocID="{CB64D60C-E13F-48FC-AA45-1644260CCAF4}" presName="spaceRect" presStyleCnt="0"/>
      <dgm:spPr/>
    </dgm:pt>
    <dgm:pt modelId="{D3FCD14A-ED73-4AF2-B1ED-A5DF70BFD9ED}" type="pres">
      <dgm:prSet presAssocID="{CB64D60C-E13F-48FC-AA45-1644260CCAF4}" presName="parTx" presStyleLbl="revTx" presStyleIdx="3" presStyleCnt="5">
        <dgm:presLayoutVars>
          <dgm:chMax val="0"/>
          <dgm:chPref val="0"/>
        </dgm:presLayoutVars>
      </dgm:prSet>
      <dgm:spPr/>
    </dgm:pt>
    <dgm:pt modelId="{F091B5E3-0B62-4754-8044-6F0DB4582772}" type="pres">
      <dgm:prSet presAssocID="{9B06C23B-95F7-423E-A503-925E63F0142C}" presName="sibTrans" presStyleCnt="0"/>
      <dgm:spPr/>
    </dgm:pt>
    <dgm:pt modelId="{4B49E979-2754-4CE6-840F-A189AE1948E5}" type="pres">
      <dgm:prSet presAssocID="{86E9B9A4-6440-4EDB-A698-F6BA79FA0518}" presName="compNode" presStyleCnt="0"/>
      <dgm:spPr/>
    </dgm:pt>
    <dgm:pt modelId="{E9D3CBD9-ABDC-47AF-870A-6526FBD2AF2A}" type="pres">
      <dgm:prSet presAssocID="{86E9B9A4-6440-4EDB-A698-F6BA79FA0518}" presName="bgRect" presStyleLbl="bgShp" presStyleIdx="4" presStyleCnt="5"/>
      <dgm:spPr/>
    </dgm:pt>
    <dgm:pt modelId="{43479F7E-0F72-48E0-9B93-8CA3B585F35C}" type="pres">
      <dgm:prSet presAssocID="{86E9B9A4-6440-4EDB-A698-F6BA79FA051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Judge"/>
        </a:ext>
      </dgm:extLst>
    </dgm:pt>
    <dgm:pt modelId="{44B2F8E6-4FAD-4728-B86D-BB4F4B690B9D}" type="pres">
      <dgm:prSet presAssocID="{86E9B9A4-6440-4EDB-A698-F6BA79FA0518}" presName="spaceRect" presStyleCnt="0"/>
      <dgm:spPr/>
    </dgm:pt>
    <dgm:pt modelId="{8543CEEF-D576-41F2-8692-B7793B13706B}" type="pres">
      <dgm:prSet presAssocID="{86E9B9A4-6440-4EDB-A698-F6BA79FA0518}" presName="parTx" presStyleLbl="revTx" presStyleIdx="4" presStyleCnt="5">
        <dgm:presLayoutVars>
          <dgm:chMax val="0"/>
          <dgm:chPref val="0"/>
        </dgm:presLayoutVars>
      </dgm:prSet>
      <dgm:spPr/>
    </dgm:pt>
  </dgm:ptLst>
  <dgm:cxnLst>
    <dgm:cxn modelId="{941CC106-C50D-4BEC-9650-1FEC81EEC8F1}" type="presOf" srcId="{E485E55D-35A6-42D0-9466-3520259C9002}" destId="{0F53EF41-D18E-4A18-BF48-2F6A671C6569}" srcOrd="0" destOrd="0" presId="urn:microsoft.com/office/officeart/2018/2/layout/IconVerticalSolidList"/>
    <dgm:cxn modelId="{C8D90552-21D7-4577-BB8C-CB412C3430D6}" type="presOf" srcId="{033F2CF8-9EA0-4393-8E3E-9C63848AD6DB}" destId="{568D41F9-289D-4291-945A-13ED25125A49}" srcOrd="0" destOrd="0" presId="urn:microsoft.com/office/officeart/2018/2/layout/IconVerticalSolidList"/>
    <dgm:cxn modelId="{9EBC4C84-D465-4BCC-A142-AF2CA5B122DD}" srcId="{F739868B-262B-451E-98F8-84E3C9BFFF5B}" destId="{033F2CF8-9EA0-4393-8E3E-9C63848AD6DB}" srcOrd="0" destOrd="0" parTransId="{D05BFF41-7995-47FA-9D56-391BEC9C552F}" sibTransId="{5013A87C-CF51-4522-BBEA-1DBF85F917EC}"/>
    <dgm:cxn modelId="{54777686-39A4-4046-9C49-E4E03C53AA10}" srcId="{F739868B-262B-451E-98F8-84E3C9BFFF5B}" destId="{E485E55D-35A6-42D0-9466-3520259C9002}" srcOrd="2" destOrd="0" parTransId="{97710C8C-3A14-481A-A834-DD7D2EF81FD3}" sibTransId="{5D9A48AE-ECD3-4FC7-93C6-3A9793F4564E}"/>
    <dgm:cxn modelId="{5582C18E-3A3E-4B3B-A050-C625643D71A1}" type="presOf" srcId="{F739868B-262B-451E-98F8-84E3C9BFFF5B}" destId="{9ABE5202-AD7A-4FEF-BA81-0E38C8620903}" srcOrd="0" destOrd="0" presId="urn:microsoft.com/office/officeart/2018/2/layout/IconVerticalSolidList"/>
    <dgm:cxn modelId="{C5677C9C-A8E7-4C83-9B15-1E09D99B2F31}" srcId="{F739868B-262B-451E-98F8-84E3C9BFFF5B}" destId="{CB64D60C-E13F-48FC-AA45-1644260CCAF4}" srcOrd="3" destOrd="0" parTransId="{84D1D9A6-951F-4277-83CD-71D0EBBC615A}" sibTransId="{9B06C23B-95F7-423E-A503-925E63F0142C}"/>
    <dgm:cxn modelId="{FDA4E89C-C3E6-43A7-BE7E-679C8436F9C5}" type="presOf" srcId="{86E9B9A4-6440-4EDB-A698-F6BA79FA0518}" destId="{8543CEEF-D576-41F2-8692-B7793B13706B}" srcOrd="0" destOrd="0" presId="urn:microsoft.com/office/officeart/2018/2/layout/IconVerticalSolidList"/>
    <dgm:cxn modelId="{343F51A9-AC17-43C8-AF18-94DC833746C9}" srcId="{F739868B-262B-451E-98F8-84E3C9BFFF5B}" destId="{F39ADE55-1EF8-4758-A584-3428226452B9}" srcOrd="1" destOrd="0" parTransId="{08FED765-3E6F-4464-80EB-479F4FAB9994}" sibTransId="{D2667FE9-892F-430A-9EC4-AACC861D22C3}"/>
    <dgm:cxn modelId="{47AD99D0-931F-4D47-9B5C-3666C927956B}" type="presOf" srcId="{CB64D60C-E13F-48FC-AA45-1644260CCAF4}" destId="{D3FCD14A-ED73-4AF2-B1ED-A5DF70BFD9ED}" srcOrd="0" destOrd="0" presId="urn:microsoft.com/office/officeart/2018/2/layout/IconVerticalSolidList"/>
    <dgm:cxn modelId="{5876B9EE-A655-4026-85F8-2B09FD76A118}" type="presOf" srcId="{F39ADE55-1EF8-4758-A584-3428226452B9}" destId="{C295129B-624D-4895-BAFA-15B9C3BA56AB}" srcOrd="0" destOrd="0" presId="urn:microsoft.com/office/officeart/2018/2/layout/IconVerticalSolidList"/>
    <dgm:cxn modelId="{07AE93FA-A54D-41E3-9FF0-06DC1CB091FD}" srcId="{F739868B-262B-451E-98F8-84E3C9BFFF5B}" destId="{86E9B9A4-6440-4EDB-A698-F6BA79FA0518}" srcOrd="4" destOrd="0" parTransId="{4319C681-4769-4601-B9D9-07FC1F4E915E}" sibTransId="{B12D3D00-0A6D-47AA-9DA5-3A46E0F6D934}"/>
    <dgm:cxn modelId="{ADB88FCB-4D25-4195-B140-CC96B3C7D4FE}" type="presParOf" srcId="{9ABE5202-AD7A-4FEF-BA81-0E38C8620903}" destId="{41F1D249-2D4E-4F88-A83C-D9E852196299}" srcOrd="0" destOrd="0" presId="urn:microsoft.com/office/officeart/2018/2/layout/IconVerticalSolidList"/>
    <dgm:cxn modelId="{828BD026-E605-4BD4-885C-F4B216D74C91}" type="presParOf" srcId="{41F1D249-2D4E-4F88-A83C-D9E852196299}" destId="{2FCC42E2-9D19-470A-A464-7A5336D46FBB}" srcOrd="0" destOrd="0" presId="urn:microsoft.com/office/officeart/2018/2/layout/IconVerticalSolidList"/>
    <dgm:cxn modelId="{0633FB6D-1347-4AFD-A57E-5172670547BD}" type="presParOf" srcId="{41F1D249-2D4E-4F88-A83C-D9E852196299}" destId="{DCC1F6E4-C7EC-4059-8621-CDED55AB8FD7}" srcOrd="1" destOrd="0" presId="urn:microsoft.com/office/officeart/2018/2/layout/IconVerticalSolidList"/>
    <dgm:cxn modelId="{9D660894-F212-4555-B2DF-0908D5E1FFFF}" type="presParOf" srcId="{41F1D249-2D4E-4F88-A83C-D9E852196299}" destId="{1AB3304C-D08E-4234-A1A7-FA8CD896E828}" srcOrd="2" destOrd="0" presId="urn:microsoft.com/office/officeart/2018/2/layout/IconVerticalSolidList"/>
    <dgm:cxn modelId="{A002A841-4607-436A-BA39-CC5936D4B26D}" type="presParOf" srcId="{41F1D249-2D4E-4F88-A83C-D9E852196299}" destId="{568D41F9-289D-4291-945A-13ED25125A49}" srcOrd="3" destOrd="0" presId="urn:microsoft.com/office/officeart/2018/2/layout/IconVerticalSolidList"/>
    <dgm:cxn modelId="{B5C86EAB-3414-4D28-8408-0031ACB44B53}" type="presParOf" srcId="{9ABE5202-AD7A-4FEF-BA81-0E38C8620903}" destId="{5B25076E-0B8E-4446-A3A1-DCD7801EE514}" srcOrd="1" destOrd="0" presId="urn:microsoft.com/office/officeart/2018/2/layout/IconVerticalSolidList"/>
    <dgm:cxn modelId="{629EB839-0B37-482F-830F-825B5ADD2B65}" type="presParOf" srcId="{9ABE5202-AD7A-4FEF-BA81-0E38C8620903}" destId="{03701F71-BD71-48A9-8CA5-D61C40CA7B0B}" srcOrd="2" destOrd="0" presId="urn:microsoft.com/office/officeart/2018/2/layout/IconVerticalSolidList"/>
    <dgm:cxn modelId="{2162DFE4-2EB3-47BE-8C3A-6BD6098A3592}" type="presParOf" srcId="{03701F71-BD71-48A9-8CA5-D61C40CA7B0B}" destId="{D8830E28-0955-4EC8-94F1-D396C8494D4E}" srcOrd="0" destOrd="0" presId="urn:microsoft.com/office/officeart/2018/2/layout/IconVerticalSolidList"/>
    <dgm:cxn modelId="{BC2122D3-475C-455F-9758-513A3BCCA0BA}" type="presParOf" srcId="{03701F71-BD71-48A9-8CA5-D61C40CA7B0B}" destId="{E8BBF141-31D1-4BF9-84A0-67AABF0EC4AD}" srcOrd="1" destOrd="0" presId="urn:microsoft.com/office/officeart/2018/2/layout/IconVerticalSolidList"/>
    <dgm:cxn modelId="{1E43FDAD-5F2E-4D11-A2C5-8088926472FA}" type="presParOf" srcId="{03701F71-BD71-48A9-8CA5-D61C40CA7B0B}" destId="{DE510441-8137-4E1A-8FA3-F5360D54155C}" srcOrd="2" destOrd="0" presId="urn:microsoft.com/office/officeart/2018/2/layout/IconVerticalSolidList"/>
    <dgm:cxn modelId="{6901B610-70AD-4A50-8B95-4A07564DC80F}" type="presParOf" srcId="{03701F71-BD71-48A9-8CA5-D61C40CA7B0B}" destId="{C295129B-624D-4895-BAFA-15B9C3BA56AB}" srcOrd="3" destOrd="0" presId="urn:microsoft.com/office/officeart/2018/2/layout/IconVerticalSolidList"/>
    <dgm:cxn modelId="{A6FCC5D7-25D4-4518-ADA0-12A1D08507CC}" type="presParOf" srcId="{9ABE5202-AD7A-4FEF-BA81-0E38C8620903}" destId="{672D98A4-0719-444D-8D50-24DA8A8335E0}" srcOrd="3" destOrd="0" presId="urn:microsoft.com/office/officeart/2018/2/layout/IconVerticalSolidList"/>
    <dgm:cxn modelId="{A5867860-B4EC-4E2A-B84E-F5C6738BE086}" type="presParOf" srcId="{9ABE5202-AD7A-4FEF-BA81-0E38C8620903}" destId="{F7BAF688-85DA-4EE2-9458-43234D2C54E4}" srcOrd="4" destOrd="0" presId="urn:microsoft.com/office/officeart/2018/2/layout/IconVerticalSolidList"/>
    <dgm:cxn modelId="{6529961B-6847-44FF-B17D-A229D2D01E97}" type="presParOf" srcId="{F7BAF688-85DA-4EE2-9458-43234D2C54E4}" destId="{6729EDA9-D057-49DE-81F0-521C340105AC}" srcOrd="0" destOrd="0" presId="urn:microsoft.com/office/officeart/2018/2/layout/IconVerticalSolidList"/>
    <dgm:cxn modelId="{A001BF11-66D8-4CBF-893A-6D9575FE43DE}" type="presParOf" srcId="{F7BAF688-85DA-4EE2-9458-43234D2C54E4}" destId="{BA3DE888-69B1-40F0-B56F-855226670695}" srcOrd="1" destOrd="0" presId="urn:microsoft.com/office/officeart/2018/2/layout/IconVerticalSolidList"/>
    <dgm:cxn modelId="{92BD5609-CEAD-425C-9807-9A6AF2A8A78D}" type="presParOf" srcId="{F7BAF688-85DA-4EE2-9458-43234D2C54E4}" destId="{CCE48B57-8101-467D-8976-AC6FD75BC36B}" srcOrd="2" destOrd="0" presId="urn:microsoft.com/office/officeart/2018/2/layout/IconVerticalSolidList"/>
    <dgm:cxn modelId="{1A462F08-B028-4909-9A6D-6FE8FB855B29}" type="presParOf" srcId="{F7BAF688-85DA-4EE2-9458-43234D2C54E4}" destId="{0F53EF41-D18E-4A18-BF48-2F6A671C6569}" srcOrd="3" destOrd="0" presId="urn:microsoft.com/office/officeart/2018/2/layout/IconVerticalSolidList"/>
    <dgm:cxn modelId="{F38957D5-0709-4752-BF1A-8A1A22372D9B}" type="presParOf" srcId="{9ABE5202-AD7A-4FEF-BA81-0E38C8620903}" destId="{FEE16CDD-E046-461C-AFE0-404310BCA40D}" srcOrd="5" destOrd="0" presId="urn:microsoft.com/office/officeart/2018/2/layout/IconVerticalSolidList"/>
    <dgm:cxn modelId="{215D9360-9B98-4E97-A60F-63495078F5DB}" type="presParOf" srcId="{9ABE5202-AD7A-4FEF-BA81-0E38C8620903}" destId="{E024C645-2B0D-4E84-B0DE-EBB2FBE81F6B}" srcOrd="6" destOrd="0" presId="urn:microsoft.com/office/officeart/2018/2/layout/IconVerticalSolidList"/>
    <dgm:cxn modelId="{9B15AC23-B6D0-4380-83C3-A8A5EF73D347}" type="presParOf" srcId="{E024C645-2B0D-4E84-B0DE-EBB2FBE81F6B}" destId="{0F635675-366F-4F1E-94D1-624E7CFFABF7}" srcOrd="0" destOrd="0" presId="urn:microsoft.com/office/officeart/2018/2/layout/IconVerticalSolidList"/>
    <dgm:cxn modelId="{9BAA4C02-4314-4B71-8BD3-E0BE3DDCA0DA}" type="presParOf" srcId="{E024C645-2B0D-4E84-B0DE-EBB2FBE81F6B}" destId="{CD5A6E5F-3512-4DA4-9A4B-C0C5B36AD79F}" srcOrd="1" destOrd="0" presId="urn:microsoft.com/office/officeart/2018/2/layout/IconVerticalSolidList"/>
    <dgm:cxn modelId="{09F2C668-DF89-4E87-90CD-88395CFFC301}" type="presParOf" srcId="{E024C645-2B0D-4E84-B0DE-EBB2FBE81F6B}" destId="{941C89F8-877E-41EB-B4AA-9875AA291553}" srcOrd="2" destOrd="0" presId="urn:microsoft.com/office/officeart/2018/2/layout/IconVerticalSolidList"/>
    <dgm:cxn modelId="{873D3B3C-3882-4CE4-BBBD-DCE3E05AB80B}" type="presParOf" srcId="{E024C645-2B0D-4E84-B0DE-EBB2FBE81F6B}" destId="{D3FCD14A-ED73-4AF2-B1ED-A5DF70BFD9ED}" srcOrd="3" destOrd="0" presId="urn:microsoft.com/office/officeart/2018/2/layout/IconVerticalSolidList"/>
    <dgm:cxn modelId="{0935922E-98B2-4B28-985C-6658ECA33269}" type="presParOf" srcId="{9ABE5202-AD7A-4FEF-BA81-0E38C8620903}" destId="{F091B5E3-0B62-4754-8044-6F0DB4582772}" srcOrd="7" destOrd="0" presId="urn:microsoft.com/office/officeart/2018/2/layout/IconVerticalSolidList"/>
    <dgm:cxn modelId="{B775121E-27FC-42DC-8153-E75F02DA4784}" type="presParOf" srcId="{9ABE5202-AD7A-4FEF-BA81-0E38C8620903}" destId="{4B49E979-2754-4CE6-840F-A189AE1948E5}" srcOrd="8" destOrd="0" presId="urn:microsoft.com/office/officeart/2018/2/layout/IconVerticalSolidList"/>
    <dgm:cxn modelId="{88BB4CEA-5FEB-4F8E-8536-A30898B6D853}" type="presParOf" srcId="{4B49E979-2754-4CE6-840F-A189AE1948E5}" destId="{E9D3CBD9-ABDC-47AF-870A-6526FBD2AF2A}" srcOrd="0" destOrd="0" presId="urn:microsoft.com/office/officeart/2018/2/layout/IconVerticalSolidList"/>
    <dgm:cxn modelId="{3F1B714E-5954-4B86-8074-36478FFB6017}" type="presParOf" srcId="{4B49E979-2754-4CE6-840F-A189AE1948E5}" destId="{43479F7E-0F72-48E0-9B93-8CA3B585F35C}" srcOrd="1" destOrd="0" presId="urn:microsoft.com/office/officeart/2018/2/layout/IconVerticalSolidList"/>
    <dgm:cxn modelId="{25FC6453-1912-480D-9467-764DC7FEDB6A}" type="presParOf" srcId="{4B49E979-2754-4CE6-840F-A189AE1948E5}" destId="{44B2F8E6-4FAD-4728-B86D-BB4F4B690B9D}" srcOrd="2" destOrd="0" presId="urn:microsoft.com/office/officeart/2018/2/layout/IconVerticalSolidList"/>
    <dgm:cxn modelId="{710567D3-93AF-43D2-95D7-63466BDCF9E2}" type="presParOf" srcId="{4B49E979-2754-4CE6-840F-A189AE1948E5}" destId="{8543CEEF-D576-41F2-8692-B7793B1370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21907-F29B-4F8A-BA1C-64531CAE0BEE}">
      <dsp:nvSpPr>
        <dsp:cNvPr id="0" name=""/>
        <dsp:cNvSpPr/>
      </dsp:nvSpPr>
      <dsp:spPr>
        <a:xfrm>
          <a:off x="384000" y="766388"/>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1B68A-E35C-40AE-B8F0-717A47B5EFFF}">
      <dsp:nvSpPr>
        <dsp:cNvPr id="0" name=""/>
        <dsp:cNvSpPr/>
      </dsp:nvSpPr>
      <dsp:spPr>
        <a:xfrm>
          <a:off x="618000" y="100038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856695-E980-4192-AEAC-7D7447872D8D}">
      <dsp:nvSpPr>
        <dsp:cNvPr id="0" name=""/>
        <dsp:cNvSpPr/>
      </dsp:nvSpPr>
      <dsp:spPr>
        <a:xfrm>
          <a:off x="33000" y="2206388"/>
          <a:ext cx="1800000" cy="2742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1. Human Labor in AI: Using AI systems to excessively monitor or control workers, treating them as mere inputs for productivity rather than respecting their well-being and autonomy, undermines their dignity.</a:t>
          </a:r>
        </a:p>
      </dsp:txBody>
      <dsp:txXfrm>
        <a:off x="33000" y="2206388"/>
        <a:ext cx="1800000" cy="2742221"/>
      </dsp:txXfrm>
    </dsp:sp>
    <dsp:sp modelId="{40FE62EF-943F-41AE-8EB4-46EBD72F0D72}">
      <dsp:nvSpPr>
        <dsp:cNvPr id="0" name=""/>
        <dsp:cNvSpPr/>
      </dsp:nvSpPr>
      <dsp:spPr>
        <a:xfrm>
          <a:off x="2499000" y="766388"/>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13FBD-2A7D-45E8-A0F6-3DB67510C8DB}">
      <dsp:nvSpPr>
        <dsp:cNvPr id="0" name=""/>
        <dsp:cNvSpPr/>
      </dsp:nvSpPr>
      <dsp:spPr>
        <a:xfrm>
          <a:off x="2733000" y="100038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D4837-A851-4610-AE1F-70CB1F421A0E}">
      <dsp:nvSpPr>
        <dsp:cNvPr id="0" name=""/>
        <dsp:cNvSpPr/>
      </dsp:nvSpPr>
      <dsp:spPr>
        <a:xfrm>
          <a:off x="2148000" y="2206388"/>
          <a:ext cx="1800000" cy="2742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2. Data as a Commodity: The commercial sale of personal data without explicit consent treats individuals as products rather than respecting their privacy and autonomy. For instance, when companies sell user data to third parties, it commodifies people's identities.</a:t>
          </a:r>
        </a:p>
      </dsp:txBody>
      <dsp:txXfrm>
        <a:off x="2148000" y="2206388"/>
        <a:ext cx="1800000" cy="2742221"/>
      </dsp:txXfrm>
    </dsp:sp>
    <dsp:sp modelId="{7DC317B3-803E-4C0F-9875-F756C040991E}">
      <dsp:nvSpPr>
        <dsp:cNvPr id="0" name=""/>
        <dsp:cNvSpPr/>
      </dsp:nvSpPr>
      <dsp:spPr>
        <a:xfrm>
          <a:off x="4614000" y="766388"/>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8E84F-B0DA-4EC2-9D5A-5F7D7BE0A1D1}">
      <dsp:nvSpPr>
        <dsp:cNvPr id="0" name=""/>
        <dsp:cNvSpPr/>
      </dsp:nvSpPr>
      <dsp:spPr>
        <a:xfrm>
          <a:off x="4848000" y="100038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DB6550-8869-41E5-8FFF-C2E4FFA83A03}">
      <dsp:nvSpPr>
        <dsp:cNvPr id="0" name=""/>
        <dsp:cNvSpPr/>
      </dsp:nvSpPr>
      <dsp:spPr>
        <a:xfrm>
          <a:off x="4263000" y="2206388"/>
          <a:ext cx="1800000" cy="2742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3.Healthcare: In healthcare, patients should not be treated as mere recipients of services or sources of profit. For example, prioritizing profit-driven medical procedures over patient-centered care would violate their dignity by commodifying their health needs. </a:t>
          </a:r>
        </a:p>
      </dsp:txBody>
      <dsp:txXfrm>
        <a:off x="4263000" y="2206388"/>
        <a:ext cx="1800000" cy="2742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AD056-9E5F-4A9A-9439-C6CD8984880E}">
      <dsp:nvSpPr>
        <dsp:cNvPr id="0" name=""/>
        <dsp:cNvSpPr/>
      </dsp:nvSpPr>
      <dsp:spPr>
        <a:xfrm>
          <a:off x="0" y="145208"/>
          <a:ext cx="6207841" cy="2134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defRPr cap="all"/>
          </a:pPr>
          <a:r>
            <a:rPr lang="en-US" sz="1600" kern="1200"/>
            <a:t>Positive/Enabling Dignity refers to the idea that individuals should be empowered to take responsibility for their actions and decisions. This form of dignity emphasizes active participation, ownership, and the opportunity to contribute meaningfully to society or institutions, while being recognized and respected for that contribution.</a:t>
          </a:r>
        </a:p>
      </dsp:txBody>
      <dsp:txXfrm>
        <a:off x="104177" y="249385"/>
        <a:ext cx="5999487" cy="1925726"/>
      </dsp:txXfrm>
    </dsp:sp>
    <dsp:sp modelId="{BF7BAD4F-DDB2-4D2A-8C4A-60350B7DFB61}">
      <dsp:nvSpPr>
        <dsp:cNvPr id="0" name=""/>
        <dsp:cNvSpPr/>
      </dsp:nvSpPr>
      <dsp:spPr>
        <a:xfrm>
          <a:off x="0" y="2325368"/>
          <a:ext cx="6207841" cy="21340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defRPr cap="all"/>
          </a:pPr>
          <a:r>
            <a:rPr lang="en-US" sz="1600" kern="1200"/>
            <a:t>In positive/enabling dignity, accountability becomes a right, allowing individuals to take charge of their roles and decisions, thus enhancing their self-worth and societal participation.</a:t>
          </a:r>
        </a:p>
      </dsp:txBody>
      <dsp:txXfrm>
        <a:off x="104177" y="2429545"/>
        <a:ext cx="5999487" cy="1925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6209C-6F8B-4A5F-94FA-4639D7B5A2E0}">
      <dsp:nvSpPr>
        <dsp:cNvPr id="0" name=""/>
        <dsp:cNvSpPr/>
      </dsp:nvSpPr>
      <dsp:spPr>
        <a:xfrm>
          <a:off x="0" y="5186"/>
          <a:ext cx="6096000" cy="16353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E7196-4729-4E79-AB06-C26C01B6E1FB}">
      <dsp:nvSpPr>
        <dsp:cNvPr id="0" name=""/>
        <dsp:cNvSpPr/>
      </dsp:nvSpPr>
      <dsp:spPr>
        <a:xfrm>
          <a:off x="494702" y="373147"/>
          <a:ext cx="900338" cy="8994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2E4BA-3E7A-4B9D-AB06-1C22B3469A6E}">
      <dsp:nvSpPr>
        <dsp:cNvPr id="0" name=""/>
        <dsp:cNvSpPr/>
      </dsp:nvSpPr>
      <dsp:spPr>
        <a:xfrm>
          <a:off x="1889744" y="5186"/>
          <a:ext cx="4132216" cy="1636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247" tIns="173247" rIns="173247" bIns="173247" numCol="1" spcCol="1270" anchor="ctr" anchorCtr="0">
          <a:noAutofit/>
        </a:bodyPr>
        <a:lstStyle/>
        <a:p>
          <a:pPr marL="0" lvl="0" indent="0" algn="l" defTabSz="622300">
            <a:lnSpc>
              <a:spcPct val="90000"/>
            </a:lnSpc>
            <a:spcBef>
              <a:spcPct val="0"/>
            </a:spcBef>
            <a:spcAft>
              <a:spcPct val="35000"/>
            </a:spcAft>
            <a:buNone/>
          </a:pPr>
          <a:r>
            <a:rPr lang="en-US" sz="1400" kern="1200"/>
            <a:t>1. Transparency in AI Decision-Making: In systems where AI makes decisions (e.g., credit scoring or hiring), individuals should have the right to understand and challenge these decisions. This allows people to hold the system accountable, fostering fairness and trust.</a:t>
          </a:r>
        </a:p>
      </dsp:txBody>
      <dsp:txXfrm>
        <a:off x="1889744" y="5186"/>
        <a:ext cx="4132216" cy="1636979"/>
      </dsp:txXfrm>
    </dsp:sp>
    <dsp:sp modelId="{26DF1600-42FF-41C7-A8AC-E6E3D32EEDBF}">
      <dsp:nvSpPr>
        <dsp:cNvPr id="0" name=""/>
        <dsp:cNvSpPr/>
      </dsp:nvSpPr>
      <dsp:spPr>
        <a:xfrm>
          <a:off x="0" y="2039009"/>
          <a:ext cx="6096000" cy="16353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6970A-924C-41F8-8866-B0AF75863A7B}">
      <dsp:nvSpPr>
        <dsp:cNvPr id="0" name=""/>
        <dsp:cNvSpPr/>
      </dsp:nvSpPr>
      <dsp:spPr>
        <a:xfrm>
          <a:off x="494702" y="2406970"/>
          <a:ext cx="900338" cy="8994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E5C798-B258-407D-BF29-7E4CFE2158C0}">
      <dsp:nvSpPr>
        <dsp:cNvPr id="0" name=""/>
        <dsp:cNvSpPr/>
      </dsp:nvSpPr>
      <dsp:spPr>
        <a:xfrm>
          <a:off x="1889744" y="2039009"/>
          <a:ext cx="4132216" cy="1636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247" tIns="173247" rIns="173247" bIns="173247" numCol="1" spcCol="1270" anchor="ctr" anchorCtr="0">
          <a:noAutofit/>
        </a:bodyPr>
        <a:lstStyle/>
        <a:p>
          <a:pPr marL="0" lvl="0" indent="0" algn="l" defTabSz="622300">
            <a:lnSpc>
              <a:spcPct val="90000"/>
            </a:lnSpc>
            <a:spcBef>
              <a:spcPct val="0"/>
            </a:spcBef>
            <a:spcAft>
              <a:spcPct val="35000"/>
            </a:spcAft>
            <a:buNone/>
          </a:pPr>
          <a:r>
            <a:rPr lang="en-US" sz="1400" kern="1200"/>
            <a:t>2. Personal Accountability in Education: Students empowered by AI learning platforms should not only receive tailored feedback but also be given opportunities to track and be responsible for their own progress. This promotes their active role in shaping their education.</a:t>
          </a:r>
        </a:p>
      </dsp:txBody>
      <dsp:txXfrm>
        <a:off x="1889744" y="2039009"/>
        <a:ext cx="4132216" cy="1636979"/>
      </dsp:txXfrm>
    </dsp:sp>
    <dsp:sp modelId="{4DF89557-C318-4201-8FCA-012DF32FF0D0}">
      <dsp:nvSpPr>
        <dsp:cNvPr id="0" name=""/>
        <dsp:cNvSpPr/>
      </dsp:nvSpPr>
      <dsp:spPr>
        <a:xfrm>
          <a:off x="0" y="4072832"/>
          <a:ext cx="6096000" cy="16353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DA6CBC-EDCC-453E-AAD5-88930D6E79E4}">
      <dsp:nvSpPr>
        <dsp:cNvPr id="0" name=""/>
        <dsp:cNvSpPr/>
      </dsp:nvSpPr>
      <dsp:spPr>
        <a:xfrm>
          <a:off x="494702" y="4440793"/>
          <a:ext cx="900338" cy="8994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FE4EBA-8582-411A-B33F-4150731EEE42}">
      <dsp:nvSpPr>
        <dsp:cNvPr id="0" name=""/>
        <dsp:cNvSpPr/>
      </dsp:nvSpPr>
      <dsp:spPr>
        <a:xfrm>
          <a:off x="1889744" y="4072832"/>
          <a:ext cx="4132216" cy="1636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247" tIns="173247" rIns="173247" bIns="173247" numCol="1" spcCol="1270" anchor="ctr" anchorCtr="0">
          <a:noAutofit/>
        </a:bodyPr>
        <a:lstStyle/>
        <a:p>
          <a:pPr marL="0" lvl="0" indent="0" algn="l" defTabSz="622300">
            <a:lnSpc>
              <a:spcPct val="90000"/>
            </a:lnSpc>
            <a:spcBef>
              <a:spcPct val="0"/>
            </a:spcBef>
            <a:spcAft>
              <a:spcPct val="35000"/>
            </a:spcAft>
            <a:buNone/>
          </a:pPr>
          <a:r>
            <a:rPr lang="en-US" sz="1400" kern="1200"/>
            <a:t>3. Workplace Autonomy: Employees using AI-driven productivity tools should retain control over how their work is evaluated, ensuring they are accountable for their outcomes rather than being passively monitored by automated systems. </a:t>
          </a:r>
        </a:p>
      </dsp:txBody>
      <dsp:txXfrm>
        <a:off x="1889744" y="4072832"/>
        <a:ext cx="4132216" cy="1636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480DA-57EC-48CF-B2DE-6648F86FCC99}">
      <dsp:nvSpPr>
        <dsp:cNvPr id="0" name=""/>
        <dsp:cNvSpPr/>
      </dsp:nvSpPr>
      <dsp:spPr>
        <a:xfrm>
          <a:off x="9719" y="1344487"/>
          <a:ext cx="5810221" cy="232408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1. Workplace Fairness: Practical dignity is applied when employers ensure fair working conditions, respect employees' rights, and provide a safe, supportive environment. For instance, giving workers autonomy over their schedules or providing fair compensation upholds their dignity.</a:t>
          </a:r>
        </a:p>
      </dsp:txBody>
      <dsp:txXfrm>
        <a:off x="1171763" y="1344487"/>
        <a:ext cx="3486133" cy="2324088"/>
      </dsp:txXfrm>
    </dsp:sp>
    <dsp:sp modelId="{6A799920-2236-4603-AC73-AE024BD07ADF}">
      <dsp:nvSpPr>
        <dsp:cNvPr id="0" name=""/>
        <dsp:cNvSpPr/>
      </dsp:nvSpPr>
      <dsp:spPr>
        <a:xfrm>
          <a:off x="5238918" y="1344487"/>
          <a:ext cx="5810221" cy="2324088"/>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2. Healthcare: In healthcare, practical dignity means respecting patients' choices, ensuring informed consent, and treating them with compassion. For example, doctors allowing patients to make informed decisions about their treatment plans reinforces their autonomy and dignity.</a:t>
          </a:r>
        </a:p>
      </dsp:txBody>
      <dsp:txXfrm>
        <a:off x="6400962" y="1344487"/>
        <a:ext cx="3486133" cy="2324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3E5CB-0938-4B84-841A-DBC34D1C3208}">
      <dsp:nvSpPr>
        <dsp:cNvPr id="0" name=""/>
        <dsp:cNvSpPr/>
      </dsp:nvSpPr>
      <dsp:spPr>
        <a:xfrm>
          <a:off x="0" y="102124"/>
          <a:ext cx="6223996" cy="61011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a:t>1. Dehumanization by Automation:</a:t>
          </a:r>
          <a:endParaRPr lang="en-US" sz="1100" kern="1200"/>
        </a:p>
      </dsp:txBody>
      <dsp:txXfrm>
        <a:off x="29784" y="131908"/>
        <a:ext cx="6164428" cy="550550"/>
      </dsp:txXfrm>
    </dsp:sp>
    <dsp:sp modelId="{C019B124-6BE4-41E5-9ECF-618B9949B1FE}">
      <dsp:nvSpPr>
        <dsp:cNvPr id="0" name=""/>
        <dsp:cNvSpPr/>
      </dsp:nvSpPr>
      <dsp:spPr>
        <a:xfrm>
          <a:off x="0" y="743923"/>
          <a:ext cx="6223996" cy="610118"/>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dirty="0"/>
            <a:t>- Dilemma: AI systems, particularly in caregiving or customer service, risk replacing human interactions with automated responses, potentially leading to a loss of human connection and empathy.</a:t>
          </a:r>
          <a:endParaRPr lang="en-US" sz="1100" kern="1200" dirty="0"/>
        </a:p>
      </dsp:txBody>
      <dsp:txXfrm>
        <a:off x="29784" y="773707"/>
        <a:ext cx="6164428" cy="550550"/>
      </dsp:txXfrm>
    </dsp:sp>
    <dsp:sp modelId="{31FB0988-E672-42EA-8495-B88722FB9DB0}">
      <dsp:nvSpPr>
        <dsp:cNvPr id="0" name=""/>
        <dsp:cNvSpPr/>
      </dsp:nvSpPr>
      <dsp:spPr>
        <a:xfrm>
          <a:off x="0" y="1385721"/>
          <a:ext cx="6223996" cy="610118"/>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a:t>- Example: Elderly patients in care facilities relying on AI robots for assistance may feel isolated or objectified, as they lose personal interaction with human caregivers.</a:t>
          </a:r>
          <a:endParaRPr lang="en-US" sz="1100" kern="1200"/>
        </a:p>
      </dsp:txBody>
      <dsp:txXfrm>
        <a:off x="29784" y="1415505"/>
        <a:ext cx="6164428" cy="550550"/>
      </dsp:txXfrm>
    </dsp:sp>
    <dsp:sp modelId="{16050D42-1286-4FA5-9230-B47504A8662F}">
      <dsp:nvSpPr>
        <dsp:cNvPr id="0" name=""/>
        <dsp:cNvSpPr/>
      </dsp:nvSpPr>
      <dsp:spPr>
        <a:xfrm>
          <a:off x="0" y="2027520"/>
          <a:ext cx="6223996" cy="610118"/>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2</a:t>
          </a:r>
          <a:r>
            <a:rPr lang="en-US" sz="1100" b="0" i="0" kern="1200"/>
            <a:t>. Bias and Discrimination:</a:t>
          </a:r>
          <a:endParaRPr lang="en-US" sz="1100" kern="1200"/>
        </a:p>
      </dsp:txBody>
      <dsp:txXfrm>
        <a:off x="29784" y="2057304"/>
        <a:ext cx="6164428" cy="550550"/>
      </dsp:txXfrm>
    </dsp:sp>
    <dsp:sp modelId="{632A9F6A-8BC3-4017-8521-50E8E6DFB0E2}">
      <dsp:nvSpPr>
        <dsp:cNvPr id="0" name=""/>
        <dsp:cNvSpPr/>
      </dsp:nvSpPr>
      <dsp:spPr>
        <a:xfrm>
          <a:off x="0" y="2669318"/>
          <a:ext cx="6223996" cy="610118"/>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a:t>Dilemma: AI systems, if poorly designed or trained on biased data, can perpetuate and amplify social inequalities, undermining the dignity of marginalized groups by discriminating in areas like hiring, policing, or lending.</a:t>
          </a:r>
          <a:endParaRPr lang="en-US" sz="1100" kern="1200"/>
        </a:p>
      </dsp:txBody>
      <dsp:txXfrm>
        <a:off x="29784" y="2699102"/>
        <a:ext cx="6164428" cy="550550"/>
      </dsp:txXfrm>
    </dsp:sp>
    <dsp:sp modelId="{A627E3F5-DFB3-4F89-BC76-37A5BAB35C79}">
      <dsp:nvSpPr>
        <dsp:cNvPr id="0" name=""/>
        <dsp:cNvSpPr/>
      </dsp:nvSpPr>
      <dsp:spPr>
        <a:xfrm>
          <a:off x="0" y="3311116"/>
          <a:ext cx="6223996" cy="61011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dirty="0"/>
            <a:t>- Example: AI-driven hiring platforms that unintentionally favor certain demographics over others can deny equal opportunity and reinforce societal biases, disrespecting the dignity of disadvantaged applicants.</a:t>
          </a:r>
          <a:endParaRPr lang="en-US" sz="1100" kern="1200" dirty="0"/>
        </a:p>
      </dsp:txBody>
      <dsp:txXfrm>
        <a:off x="29784" y="3340900"/>
        <a:ext cx="6164428" cy="550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9505B-9F76-47E1-BABF-0AFCD9F0A65A}">
      <dsp:nvSpPr>
        <dsp:cNvPr id="0" name=""/>
        <dsp:cNvSpPr/>
      </dsp:nvSpPr>
      <dsp:spPr>
        <a:xfrm>
          <a:off x="126436" y="767785"/>
          <a:ext cx="908149" cy="90814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ECB1F-52DC-4AE0-9CF3-34EA96F5B814}">
      <dsp:nvSpPr>
        <dsp:cNvPr id="0" name=""/>
        <dsp:cNvSpPr/>
      </dsp:nvSpPr>
      <dsp:spPr>
        <a:xfrm>
          <a:off x="317148" y="958497"/>
          <a:ext cx="526726" cy="5267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B0569-499C-4AA0-B601-6A681772688F}">
      <dsp:nvSpPr>
        <dsp:cNvPr id="0" name=""/>
        <dsp:cNvSpPr/>
      </dsp:nvSpPr>
      <dsp:spPr>
        <a:xfrm>
          <a:off x="1250061" y="281435"/>
          <a:ext cx="2098895" cy="188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1. Loss of Human Judgment: Delegating lethal decision-making to AI removes the moral and ethical responsibility from humans, risking indiscriminate or disproportionate harm.</a:t>
          </a:r>
        </a:p>
      </dsp:txBody>
      <dsp:txXfrm>
        <a:off x="1250061" y="281435"/>
        <a:ext cx="2098895" cy="1880850"/>
      </dsp:txXfrm>
    </dsp:sp>
    <dsp:sp modelId="{D6998F85-5FE7-4A4E-A58B-801766B570E3}">
      <dsp:nvSpPr>
        <dsp:cNvPr id="0" name=""/>
        <dsp:cNvSpPr/>
      </dsp:nvSpPr>
      <dsp:spPr>
        <a:xfrm>
          <a:off x="3721947" y="767785"/>
          <a:ext cx="908149" cy="90814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D8CAA0-692F-4F25-BD3D-4F56BBD8236C}">
      <dsp:nvSpPr>
        <dsp:cNvPr id="0" name=""/>
        <dsp:cNvSpPr/>
      </dsp:nvSpPr>
      <dsp:spPr>
        <a:xfrm>
          <a:off x="3912658" y="958497"/>
          <a:ext cx="526726" cy="5267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421E3C-9000-447A-9011-1230844F6F4C}">
      <dsp:nvSpPr>
        <dsp:cNvPr id="0" name=""/>
        <dsp:cNvSpPr/>
      </dsp:nvSpPr>
      <dsp:spPr>
        <a:xfrm>
          <a:off x="4824700" y="767785"/>
          <a:ext cx="2140638" cy="90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 Example: Autonomous drones deciding whom to target based on algorithms rather than human oversight could lead to unjustified killings.</a:t>
          </a:r>
        </a:p>
      </dsp:txBody>
      <dsp:txXfrm>
        <a:off x="4824700" y="767785"/>
        <a:ext cx="2140638" cy="908149"/>
      </dsp:txXfrm>
    </dsp:sp>
    <dsp:sp modelId="{2ACBC5C7-D831-4621-A7D0-414AE744C9B9}">
      <dsp:nvSpPr>
        <dsp:cNvPr id="0" name=""/>
        <dsp:cNvSpPr/>
      </dsp:nvSpPr>
      <dsp:spPr>
        <a:xfrm>
          <a:off x="94161" y="2996436"/>
          <a:ext cx="908149" cy="90814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6AB8B-3C64-456E-82AF-4765986F758F}">
      <dsp:nvSpPr>
        <dsp:cNvPr id="0" name=""/>
        <dsp:cNvSpPr/>
      </dsp:nvSpPr>
      <dsp:spPr>
        <a:xfrm>
          <a:off x="317148" y="3450275"/>
          <a:ext cx="526726" cy="5267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2D8A02-0CBA-4F1B-80D5-3545AB64719C}">
      <dsp:nvSpPr>
        <dsp:cNvPr id="0" name=""/>
        <dsp:cNvSpPr/>
      </dsp:nvSpPr>
      <dsp:spPr>
        <a:xfrm>
          <a:off x="1208318" y="2684469"/>
          <a:ext cx="2140638" cy="90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2. Dehumanization of Combat: AI weapons can reduce the value of human life by turning people into algorithmic targets, eroding the dignity of both combatants and civilians.</a:t>
          </a:r>
        </a:p>
      </dsp:txBody>
      <dsp:txXfrm>
        <a:off x="1208318" y="2684469"/>
        <a:ext cx="2140638" cy="908149"/>
      </dsp:txXfrm>
    </dsp:sp>
    <dsp:sp modelId="{A46775DA-DAF8-4692-B0B6-F30389D9B765}">
      <dsp:nvSpPr>
        <dsp:cNvPr id="0" name=""/>
        <dsp:cNvSpPr/>
      </dsp:nvSpPr>
      <dsp:spPr>
        <a:xfrm>
          <a:off x="3742818" y="3259564"/>
          <a:ext cx="908149" cy="90814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AD59F-0849-4B6A-B6FC-265D4DCD13E8}">
      <dsp:nvSpPr>
        <dsp:cNvPr id="0" name=""/>
        <dsp:cNvSpPr/>
      </dsp:nvSpPr>
      <dsp:spPr>
        <a:xfrm>
          <a:off x="3933529" y="3450275"/>
          <a:ext cx="526726" cy="5267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0D85B1-9DCA-4467-BCA8-2D6D97F51279}">
      <dsp:nvSpPr>
        <dsp:cNvPr id="0" name=""/>
        <dsp:cNvSpPr/>
      </dsp:nvSpPr>
      <dsp:spPr>
        <a:xfrm>
          <a:off x="4845571" y="3259564"/>
          <a:ext cx="2140638" cy="90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 Example: A fully autonomous weapon system might not distinguish between combatants and civilians, increasing the risk of collateral damage.</a:t>
          </a:r>
        </a:p>
      </dsp:txBody>
      <dsp:txXfrm>
        <a:off x="4845571" y="3259564"/>
        <a:ext cx="2140638" cy="908149"/>
      </dsp:txXfrm>
    </dsp:sp>
    <dsp:sp modelId="{E33EDE31-3C69-4758-9E8E-FFB924B1269A}">
      <dsp:nvSpPr>
        <dsp:cNvPr id="0" name=""/>
        <dsp:cNvSpPr/>
      </dsp:nvSpPr>
      <dsp:spPr>
        <a:xfrm>
          <a:off x="126436" y="5264991"/>
          <a:ext cx="908149" cy="90814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DE85FB-5F16-4161-84A9-6EEB5E5F5347}">
      <dsp:nvSpPr>
        <dsp:cNvPr id="0" name=""/>
        <dsp:cNvSpPr/>
      </dsp:nvSpPr>
      <dsp:spPr>
        <a:xfrm>
          <a:off x="317148" y="5455703"/>
          <a:ext cx="526726" cy="5267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6D4CEC-01A6-4A1B-A921-B6A81CFC82FE}">
      <dsp:nvSpPr>
        <dsp:cNvPr id="0" name=""/>
        <dsp:cNvSpPr/>
      </dsp:nvSpPr>
      <dsp:spPr>
        <a:xfrm>
          <a:off x="1229190" y="4996052"/>
          <a:ext cx="2140638" cy="90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3. Accountability Issues: When AI systems cause harm or malfunction, it becomes unclear who bears responsibility—developers, operators, or the AI itself—further undermining accountability and dignity.</a:t>
          </a:r>
        </a:p>
      </dsp:txBody>
      <dsp:txXfrm>
        <a:off x="1229190" y="4996052"/>
        <a:ext cx="2140638" cy="908149"/>
      </dsp:txXfrm>
    </dsp:sp>
    <dsp:sp modelId="{40B820E1-B40D-4708-9156-E5037EC24165}">
      <dsp:nvSpPr>
        <dsp:cNvPr id="0" name=""/>
        <dsp:cNvSpPr/>
      </dsp:nvSpPr>
      <dsp:spPr>
        <a:xfrm>
          <a:off x="3742818" y="5264991"/>
          <a:ext cx="908149" cy="90814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23A17-E4A9-4873-B569-D31577EA6E17}">
      <dsp:nvSpPr>
        <dsp:cNvPr id="0" name=""/>
        <dsp:cNvSpPr/>
      </dsp:nvSpPr>
      <dsp:spPr>
        <a:xfrm>
          <a:off x="3933529" y="5455703"/>
          <a:ext cx="526726" cy="5267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3D0605-8709-4AA1-B42C-E11C5B04F8DB}">
      <dsp:nvSpPr>
        <dsp:cNvPr id="0" name=""/>
        <dsp:cNvSpPr/>
      </dsp:nvSpPr>
      <dsp:spPr>
        <a:xfrm>
          <a:off x="4845571" y="5264991"/>
          <a:ext cx="2140638" cy="90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 Example: If an autonomous weapon causes an unlawful death, assigning blame becomes complex, diminishing the dignity of victims and the justice process.</a:t>
          </a:r>
        </a:p>
      </dsp:txBody>
      <dsp:txXfrm>
        <a:off x="4845571" y="5264991"/>
        <a:ext cx="2140638" cy="9081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C42E2-9D19-470A-A464-7A5336D46FBB}">
      <dsp:nvSpPr>
        <dsp:cNvPr id="0" name=""/>
        <dsp:cNvSpPr/>
      </dsp:nvSpPr>
      <dsp:spPr>
        <a:xfrm>
          <a:off x="0" y="3748"/>
          <a:ext cx="11048103" cy="798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1F6E4-C7EC-4059-8621-CDED55AB8FD7}">
      <dsp:nvSpPr>
        <dsp:cNvPr id="0" name=""/>
        <dsp:cNvSpPr/>
      </dsp:nvSpPr>
      <dsp:spPr>
        <a:xfrm>
          <a:off x="241516" y="183388"/>
          <a:ext cx="439121" cy="4391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8D41F9-289D-4291-945A-13ED25125A49}">
      <dsp:nvSpPr>
        <dsp:cNvPr id="0" name=""/>
        <dsp:cNvSpPr/>
      </dsp:nvSpPr>
      <dsp:spPr>
        <a:xfrm>
          <a:off x="922154" y="3748"/>
          <a:ext cx="10125948" cy="79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98" tIns="84498" rIns="84498" bIns="84498" numCol="1" spcCol="1270" anchor="ctr" anchorCtr="0">
          <a:noAutofit/>
        </a:bodyPr>
        <a:lstStyle/>
        <a:p>
          <a:pPr marL="0" lvl="0" indent="0" algn="l" defTabSz="844550">
            <a:lnSpc>
              <a:spcPct val="100000"/>
            </a:lnSpc>
            <a:spcBef>
              <a:spcPct val="0"/>
            </a:spcBef>
            <a:spcAft>
              <a:spcPct val="35000"/>
            </a:spcAft>
            <a:buNone/>
          </a:pPr>
          <a:r>
            <a:rPr lang="en-US" sz="1900" b="1" i="0" kern="1200"/>
            <a:t>The Clearview AI </a:t>
          </a:r>
          <a:r>
            <a:rPr lang="en-US" sz="1900" b="0" i="0" kern="1200"/>
            <a:t>case is a major controversy in AI ethics, centered on the use of facial recognition technology and its impact on privacy and dignity.</a:t>
          </a:r>
          <a:endParaRPr lang="en-US" sz="1900" kern="1200"/>
        </a:p>
      </dsp:txBody>
      <dsp:txXfrm>
        <a:off x="922154" y="3748"/>
        <a:ext cx="10125948" cy="798402"/>
      </dsp:txXfrm>
    </dsp:sp>
    <dsp:sp modelId="{D8830E28-0955-4EC8-94F1-D396C8494D4E}">
      <dsp:nvSpPr>
        <dsp:cNvPr id="0" name=""/>
        <dsp:cNvSpPr/>
      </dsp:nvSpPr>
      <dsp:spPr>
        <a:xfrm>
          <a:off x="0" y="1001751"/>
          <a:ext cx="11048103" cy="798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BF141-31D1-4BF9-84A0-67AABF0EC4AD}">
      <dsp:nvSpPr>
        <dsp:cNvPr id="0" name=""/>
        <dsp:cNvSpPr/>
      </dsp:nvSpPr>
      <dsp:spPr>
        <a:xfrm>
          <a:off x="241516" y="1181391"/>
          <a:ext cx="439121" cy="4391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5129B-624D-4895-BAFA-15B9C3BA56AB}">
      <dsp:nvSpPr>
        <dsp:cNvPr id="0" name=""/>
        <dsp:cNvSpPr/>
      </dsp:nvSpPr>
      <dsp:spPr>
        <a:xfrm>
          <a:off x="922154" y="1001751"/>
          <a:ext cx="10125948" cy="79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98" tIns="84498" rIns="84498" bIns="84498" numCol="1" spcCol="1270" anchor="ctr" anchorCtr="0">
          <a:noAutofit/>
        </a:bodyPr>
        <a:lstStyle/>
        <a:p>
          <a:pPr marL="0" lvl="0" indent="0" algn="l" defTabSz="844550">
            <a:lnSpc>
              <a:spcPct val="100000"/>
            </a:lnSpc>
            <a:spcBef>
              <a:spcPct val="0"/>
            </a:spcBef>
            <a:spcAft>
              <a:spcPct val="35000"/>
            </a:spcAft>
            <a:buNone/>
          </a:pPr>
          <a:r>
            <a:rPr lang="en-US" sz="1900" b="0" i="0" kern="1200"/>
            <a:t>Clearview AI created a facial recognition tool by scraping over 3 billion publicly available images from social media platforms and other websites, without consent from users.</a:t>
          </a:r>
          <a:endParaRPr lang="en-US" sz="1900" kern="1200"/>
        </a:p>
      </dsp:txBody>
      <dsp:txXfrm>
        <a:off x="922154" y="1001751"/>
        <a:ext cx="10125948" cy="798402"/>
      </dsp:txXfrm>
    </dsp:sp>
    <dsp:sp modelId="{6729EDA9-D057-49DE-81F0-521C340105AC}">
      <dsp:nvSpPr>
        <dsp:cNvPr id="0" name=""/>
        <dsp:cNvSpPr/>
      </dsp:nvSpPr>
      <dsp:spPr>
        <a:xfrm>
          <a:off x="0" y="1999754"/>
          <a:ext cx="11048103" cy="798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DE888-69B1-40F0-B56F-855226670695}">
      <dsp:nvSpPr>
        <dsp:cNvPr id="0" name=""/>
        <dsp:cNvSpPr/>
      </dsp:nvSpPr>
      <dsp:spPr>
        <a:xfrm>
          <a:off x="241516" y="2179394"/>
          <a:ext cx="439121" cy="4391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53EF41-D18E-4A18-BF48-2F6A671C6569}">
      <dsp:nvSpPr>
        <dsp:cNvPr id="0" name=""/>
        <dsp:cNvSpPr/>
      </dsp:nvSpPr>
      <dsp:spPr>
        <a:xfrm>
          <a:off x="922154" y="1999754"/>
          <a:ext cx="10125948" cy="79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98" tIns="84498" rIns="84498" bIns="84498" numCol="1" spcCol="1270" anchor="ctr" anchorCtr="0">
          <a:noAutofit/>
        </a:bodyPr>
        <a:lstStyle/>
        <a:p>
          <a:pPr marL="0" lvl="0" indent="0" algn="l" defTabSz="844550">
            <a:lnSpc>
              <a:spcPct val="100000"/>
            </a:lnSpc>
            <a:spcBef>
              <a:spcPct val="0"/>
            </a:spcBef>
            <a:spcAft>
              <a:spcPct val="35000"/>
            </a:spcAft>
            <a:buNone/>
          </a:pPr>
          <a:r>
            <a:rPr lang="en-US" sz="1900" b="0" i="0" kern="1200"/>
            <a:t>The tool was sold to law enforcement agencies, private companies, and governments, raising concerns about mass surveillance and privacy violations.</a:t>
          </a:r>
          <a:endParaRPr lang="en-US" sz="1900" kern="1200"/>
        </a:p>
      </dsp:txBody>
      <dsp:txXfrm>
        <a:off x="922154" y="1999754"/>
        <a:ext cx="10125948" cy="798402"/>
      </dsp:txXfrm>
    </dsp:sp>
    <dsp:sp modelId="{0F635675-366F-4F1E-94D1-624E7CFFABF7}">
      <dsp:nvSpPr>
        <dsp:cNvPr id="0" name=""/>
        <dsp:cNvSpPr/>
      </dsp:nvSpPr>
      <dsp:spPr>
        <a:xfrm>
          <a:off x="0" y="2997757"/>
          <a:ext cx="11048103" cy="798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5A6E5F-3512-4DA4-9A4B-C0C5B36AD79F}">
      <dsp:nvSpPr>
        <dsp:cNvPr id="0" name=""/>
        <dsp:cNvSpPr/>
      </dsp:nvSpPr>
      <dsp:spPr>
        <a:xfrm>
          <a:off x="241516" y="3177397"/>
          <a:ext cx="439121" cy="4391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CD14A-ED73-4AF2-B1ED-A5DF70BFD9ED}">
      <dsp:nvSpPr>
        <dsp:cNvPr id="0" name=""/>
        <dsp:cNvSpPr/>
      </dsp:nvSpPr>
      <dsp:spPr>
        <a:xfrm>
          <a:off x="922154" y="2997757"/>
          <a:ext cx="10125948" cy="79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98" tIns="84498" rIns="84498" bIns="84498" numCol="1" spcCol="1270" anchor="ctr" anchorCtr="0">
          <a:noAutofit/>
        </a:bodyPr>
        <a:lstStyle/>
        <a:p>
          <a:pPr marL="0" lvl="0" indent="0" algn="l" defTabSz="844550">
            <a:lnSpc>
              <a:spcPct val="100000"/>
            </a:lnSpc>
            <a:spcBef>
              <a:spcPct val="0"/>
            </a:spcBef>
            <a:spcAft>
              <a:spcPct val="35000"/>
            </a:spcAft>
            <a:buNone/>
          </a:pPr>
          <a:r>
            <a:rPr lang="en-US" sz="1900" b="0" i="0" kern="1200"/>
            <a:t>It involves key issues such as Violation of Privacy, Mass Surveillance and Bias and Misuse.</a:t>
          </a:r>
          <a:endParaRPr lang="en-US" sz="1900" kern="1200"/>
        </a:p>
      </dsp:txBody>
      <dsp:txXfrm>
        <a:off x="922154" y="2997757"/>
        <a:ext cx="10125948" cy="798402"/>
      </dsp:txXfrm>
    </dsp:sp>
    <dsp:sp modelId="{E9D3CBD9-ABDC-47AF-870A-6526FBD2AF2A}">
      <dsp:nvSpPr>
        <dsp:cNvPr id="0" name=""/>
        <dsp:cNvSpPr/>
      </dsp:nvSpPr>
      <dsp:spPr>
        <a:xfrm>
          <a:off x="0" y="3995760"/>
          <a:ext cx="11048103" cy="798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79F7E-0F72-48E0-9B93-8CA3B585F35C}">
      <dsp:nvSpPr>
        <dsp:cNvPr id="0" name=""/>
        <dsp:cNvSpPr/>
      </dsp:nvSpPr>
      <dsp:spPr>
        <a:xfrm>
          <a:off x="241516" y="4175400"/>
          <a:ext cx="439121" cy="4391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43CEEF-D576-41F2-8692-B7793B13706B}">
      <dsp:nvSpPr>
        <dsp:cNvPr id="0" name=""/>
        <dsp:cNvSpPr/>
      </dsp:nvSpPr>
      <dsp:spPr>
        <a:xfrm>
          <a:off x="922154" y="3995760"/>
          <a:ext cx="10125948" cy="79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98" tIns="84498" rIns="84498" bIns="84498" numCol="1" spcCol="1270" anchor="ctr" anchorCtr="0">
          <a:noAutofit/>
        </a:bodyPr>
        <a:lstStyle/>
        <a:p>
          <a:pPr marL="0" lvl="0" indent="0" algn="l" defTabSz="844550">
            <a:lnSpc>
              <a:spcPct val="100000"/>
            </a:lnSpc>
            <a:spcBef>
              <a:spcPct val="0"/>
            </a:spcBef>
            <a:spcAft>
              <a:spcPct val="35000"/>
            </a:spcAft>
            <a:buNone/>
          </a:pPr>
          <a:r>
            <a:rPr lang="en-US" sz="1900" b="0" i="0" kern="1200"/>
            <a:t>Clearview AI faced lawsuits and regulatory actions in multiple countries for violating privacy laws, leading to restrictions on its use.</a:t>
          </a:r>
          <a:endParaRPr lang="en-US" sz="1900" kern="1200"/>
        </a:p>
      </dsp:txBody>
      <dsp:txXfrm>
        <a:off x="922154" y="3995760"/>
        <a:ext cx="10125948" cy="79840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9/25/2024</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55366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9/25/2024</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1230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9/25/2024</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99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9/25/2024</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10148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9/25/2024</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1129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9/25/2024</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989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9/25/2024</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85207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9/25/2024</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5246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9/25/2024</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81897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9/25/2024</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95262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9/25/2024</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37332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9/25/2024</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64666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902D1A37-7C2A-4258-95A8-919D781C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op view of a circular staircase">
            <a:extLst>
              <a:ext uri="{FF2B5EF4-FFF2-40B4-BE49-F238E27FC236}">
                <a16:creationId xmlns:a16="http://schemas.microsoft.com/office/drawing/2014/main" id="{03536DD0-6A46-3093-9641-CCFE2555F34B}"/>
              </a:ext>
            </a:extLst>
          </p:cNvPr>
          <p:cNvPicPr>
            <a:picLocks noChangeAspect="1"/>
          </p:cNvPicPr>
          <p:nvPr/>
        </p:nvPicPr>
        <p:blipFill>
          <a:blip r:embed="rId2">
            <a:alphaModFix/>
          </a:blip>
          <a:srcRect t="15730"/>
          <a:stretch/>
        </p:blipFill>
        <p:spPr>
          <a:xfrm>
            <a:off x="20" y="10"/>
            <a:ext cx="12191980" cy="6857990"/>
          </a:xfrm>
          <a:prstGeom prst="rect">
            <a:avLst/>
          </a:prstGeom>
        </p:spPr>
      </p:pic>
      <p:sp>
        <p:nvSpPr>
          <p:cNvPr id="50" name="Rectangle 49">
            <a:extLst>
              <a:ext uri="{FF2B5EF4-FFF2-40B4-BE49-F238E27FC236}">
                <a16:creationId xmlns:a16="http://schemas.microsoft.com/office/drawing/2014/main" id="{5C0776A0-F3D1-AEC9-DE44-3676E356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10651" y="-1010655"/>
            <a:ext cx="6858003" cy="8879304"/>
          </a:xfrm>
          <a:prstGeom prst="rect">
            <a:avLst/>
          </a:prstGeom>
          <a:gradFill>
            <a:gsLst>
              <a:gs pos="0">
                <a:srgbClr val="000000">
                  <a:alpha val="36000"/>
                </a:srgbClr>
              </a:gs>
              <a:gs pos="51600">
                <a:srgbClr val="000000">
                  <a:alpha val="34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58DCD-0E40-95D7-E5D7-6E0F9669B299}"/>
              </a:ext>
            </a:extLst>
          </p:cNvPr>
          <p:cNvSpPr>
            <a:spLocks noGrp="1"/>
          </p:cNvSpPr>
          <p:nvPr>
            <p:ph type="ctrTitle"/>
          </p:nvPr>
        </p:nvSpPr>
        <p:spPr>
          <a:xfrm>
            <a:off x="1059318" y="2223017"/>
            <a:ext cx="7819987" cy="3457687"/>
          </a:xfrm>
        </p:spPr>
        <p:txBody>
          <a:bodyPr anchor="t">
            <a:normAutofit/>
          </a:bodyPr>
          <a:lstStyle/>
          <a:p>
            <a:r>
              <a:rPr lang="en-US" sz="6000" dirty="0">
                <a:solidFill>
                  <a:srgbClr val="FFFFFF"/>
                </a:solidFill>
              </a:rPr>
              <a:t>Dignity IN Ai Ethics </a:t>
            </a:r>
            <a:br>
              <a:rPr lang="en-US" sz="6000" dirty="0">
                <a:solidFill>
                  <a:srgbClr val="FFFFFF"/>
                </a:solidFill>
              </a:rPr>
            </a:br>
            <a:br>
              <a:rPr lang="en-US" sz="6000" dirty="0">
                <a:solidFill>
                  <a:srgbClr val="FFFFFF"/>
                </a:solidFill>
              </a:rPr>
            </a:br>
            <a:r>
              <a:rPr lang="en-US" sz="1800" dirty="0">
                <a:solidFill>
                  <a:srgbClr val="FFFFFF"/>
                </a:solidFill>
              </a:rPr>
              <a:t>Presented BY</a:t>
            </a:r>
            <a:br>
              <a:rPr lang="en-US" sz="1800" dirty="0">
                <a:solidFill>
                  <a:srgbClr val="FFFFFF"/>
                </a:solidFill>
              </a:rPr>
            </a:br>
            <a:r>
              <a:rPr lang="en-US" sz="1800" dirty="0">
                <a:solidFill>
                  <a:srgbClr val="FFFFFF"/>
                </a:solidFill>
              </a:rPr>
              <a:t>- Kanishka s chavan</a:t>
            </a:r>
            <a:br>
              <a:rPr lang="en-US" sz="1800" dirty="0">
                <a:solidFill>
                  <a:srgbClr val="FFFFFF"/>
                </a:solidFill>
              </a:rPr>
            </a:br>
            <a:r>
              <a:rPr lang="en-US" sz="1800" dirty="0">
                <a:solidFill>
                  <a:srgbClr val="FFFFFF"/>
                </a:solidFill>
              </a:rPr>
              <a:t>- Shivam </a:t>
            </a:r>
            <a:r>
              <a:rPr lang="en-US" sz="1800" dirty="0" err="1">
                <a:solidFill>
                  <a:srgbClr val="FFFFFF"/>
                </a:solidFill>
              </a:rPr>
              <a:t>dubey</a:t>
            </a:r>
            <a:endParaRPr lang="en-US" sz="6000" dirty="0">
              <a:solidFill>
                <a:srgbClr val="FFFFFF"/>
              </a:solidFill>
            </a:endParaRPr>
          </a:p>
        </p:txBody>
      </p:sp>
      <p:cxnSp>
        <p:nvCxnSpPr>
          <p:cNvPr id="52" name="Straight Connector 51">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335591"/>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24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1807EA-F70D-41DE-A07B-209FD5918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6D09A-C0CA-55CE-7D1E-A0F6233B2B75}"/>
              </a:ext>
            </a:extLst>
          </p:cNvPr>
          <p:cNvSpPr>
            <a:spLocks noGrp="1"/>
          </p:cNvSpPr>
          <p:nvPr>
            <p:ph type="title"/>
          </p:nvPr>
        </p:nvSpPr>
        <p:spPr>
          <a:xfrm>
            <a:off x="4751294" y="1090245"/>
            <a:ext cx="6378797" cy="1563308"/>
          </a:xfrm>
        </p:spPr>
        <p:txBody>
          <a:bodyPr>
            <a:normAutofit/>
          </a:bodyPr>
          <a:lstStyle/>
          <a:p>
            <a:pPr algn="r"/>
            <a:r>
              <a:rPr lang="en-US" sz="4000"/>
              <a:t>Examples:</a:t>
            </a:r>
          </a:p>
        </p:txBody>
      </p:sp>
      <p:cxnSp>
        <p:nvCxnSpPr>
          <p:cNvPr id="22" name="Straight Connector 21">
            <a:extLst>
              <a:ext uri="{FF2B5EF4-FFF2-40B4-BE49-F238E27FC236}">
                <a16:creationId xmlns:a16="http://schemas.microsoft.com/office/drawing/2014/main" id="{D6D3BDB7-6E9F-439D-9E83-9D7F1971D5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87805" y="1184168"/>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407ADF85-16A2-76D8-DD28-4624A0FE6903}"/>
              </a:ext>
            </a:extLst>
          </p:cNvPr>
          <p:cNvGraphicFramePr>
            <a:graphicFrameLocks noGrp="1"/>
          </p:cNvGraphicFramePr>
          <p:nvPr>
            <p:ph idx="1"/>
            <p:extLst>
              <p:ext uri="{D42A27DB-BD31-4B8C-83A1-F6EECF244321}">
                <p14:modId xmlns:p14="http://schemas.microsoft.com/office/powerpoint/2010/main" val="1157979106"/>
              </p:ext>
            </p:extLst>
          </p:nvPr>
        </p:nvGraphicFramePr>
        <p:xfrm>
          <a:off x="204396" y="1473798"/>
          <a:ext cx="11058860" cy="5013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648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0B51387-DF62-4500-88D6-AEF5409C4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A67FB93-E092-450C-8675-960F10D5C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spheres connected with a red line">
            <a:extLst>
              <a:ext uri="{FF2B5EF4-FFF2-40B4-BE49-F238E27FC236}">
                <a16:creationId xmlns:a16="http://schemas.microsoft.com/office/drawing/2014/main" id="{595FF73A-7513-499F-CE79-911805001826}"/>
              </a:ext>
            </a:extLst>
          </p:cNvPr>
          <p:cNvPicPr>
            <a:picLocks noChangeAspect="1"/>
          </p:cNvPicPr>
          <p:nvPr/>
        </p:nvPicPr>
        <p:blipFill>
          <a:blip r:embed="rId2">
            <a:alphaModFix amt="60000"/>
          </a:blip>
          <a:srcRect t="12500" b="12500"/>
          <a:stretch/>
        </p:blipFill>
        <p:spPr>
          <a:xfrm>
            <a:off x="20" y="10"/>
            <a:ext cx="12191980" cy="6857989"/>
          </a:xfrm>
          <a:prstGeom prst="rect">
            <a:avLst/>
          </a:prstGeom>
        </p:spPr>
      </p:pic>
      <p:sp>
        <p:nvSpPr>
          <p:cNvPr id="2" name="Title 1">
            <a:extLst>
              <a:ext uri="{FF2B5EF4-FFF2-40B4-BE49-F238E27FC236}">
                <a16:creationId xmlns:a16="http://schemas.microsoft.com/office/drawing/2014/main" id="{71902016-2381-222E-C37A-3BE7B8F0547F}"/>
              </a:ext>
            </a:extLst>
          </p:cNvPr>
          <p:cNvSpPr>
            <a:spLocks noGrp="1"/>
          </p:cNvSpPr>
          <p:nvPr>
            <p:ph type="title"/>
          </p:nvPr>
        </p:nvSpPr>
        <p:spPr>
          <a:xfrm>
            <a:off x="1088136" y="1066110"/>
            <a:ext cx="5625342" cy="4630055"/>
          </a:xfrm>
        </p:spPr>
        <p:txBody>
          <a:bodyPr>
            <a:normAutofit/>
          </a:bodyPr>
          <a:lstStyle/>
          <a:p>
            <a:r>
              <a:rPr lang="en-US" sz="6000" dirty="0">
                <a:solidFill>
                  <a:srgbClr val="FFFFFF"/>
                </a:solidFill>
              </a:rPr>
              <a:t>Dignity Dilemmas in AI ethics.</a:t>
            </a:r>
          </a:p>
        </p:txBody>
      </p:sp>
      <p:cxnSp>
        <p:nvCxnSpPr>
          <p:cNvPr id="26" name="Straight Connector 25">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3881"/>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85BEF7-8017-9BF4-D963-0508994DCC8E}"/>
              </a:ext>
            </a:extLst>
          </p:cNvPr>
          <p:cNvSpPr>
            <a:spLocks noGrp="1"/>
          </p:cNvSpPr>
          <p:nvPr>
            <p:ph idx="1"/>
          </p:nvPr>
        </p:nvSpPr>
        <p:spPr>
          <a:xfrm>
            <a:off x="7315200" y="1007404"/>
            <a:ext cx="3695700" cy="5279095"/>
          </a:xfrm>
        </p:spPr>
        <p:txBody>
          <a:bodyPr>
            <a:normAutofit/>
          </a:bodyPr>
          <a:lstStyle/>
          <a:p>
            <a:pPr rtl="0">
              <a:spcBef>
                <a:spcPts val="0"/>
              </a:spcBef>
              <a:spcAft>
                <a:spcPts val="0"/>
              </a:spcAft>
            </a:pPr>
            <a:r>
              <a:rPr lang="en-US" b="0" i="0" u="none" strike="noStrike" dirty="0">
                <a:solidFill>
                  <a:srgbClr val="FFFFFF"/>
                </a:solidFill>
                <a:effectLst/>
                <a:latin typeface="Arial" panose="020B0604020202020204" pitchFamily="34" charset="0"/>
              </a:rPr>
              <a:t>Dignity dilemmas in AI ethics arise when the design, implementation, or use of AI systems threatens to undermine human dignity, either by dehumanizing individuals, violating their rights, or reducing their autonomy. </a:t>
            </a:r>
          </a:p>
          <a:p>
            <a:pPr rtl="0">
              <a:spcBef>
                <a:spcPts val="0"/>
              </a:spcBef>
              <a:spcAft>
                <a:spcPts val="0"/>
              </a:spcAft>
            </a:pPr>
            <a:r>
              <a:rPr lang="en-US" b="0" i="0" u="none" strike="noStrike" dirty="0">
                <a:solidFill>
                  <a:srgbClr val="FFFFFF"/>
                </a:solidFill>
                <a:effectLst/>
                <a:latin typeface="Arial" panose="020B0604020202020204" pitchFamily="34" charset="0"/>
              </a:rPr>
              <a:t>These dilemmas reflect the tension between the capabilities of AI and the ethical responsibility to respect and protect human dignity.</a:t>
            </a:r>
            <a:endParaRPr lang="en-US" b="0" dirty="0">
              <a:solidFill>
                <a:srgbClr val="FFFFFF"/>
              </a:solidFill>
              <a:effectLst/>
            </a:endParaRPr>
          </a:p>
          <a:p>
            <a:pPr marL="0" indent="0">
              <a:buNone/>
            </a:pPr>
            <a:endParaRPr lang="en-US" dirty="0">
              <a:solidFill>
                <a:srgbClr val="FFFFFF"/>
              </a:solidFill>
            </a:endParaRPr>
          </a:p>
        </p:txBody>
      </p:sp>
    </p:spTree>
    <p:extLst>
      <p:ext uri="{BB962C8B-B14F-4D97-AF65-F5344CB8AC3E}">
        <p14:creationId xmlns:p14="http://schemas.microsoft.com/office/powerpoint/2010/main" val="410782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78A33-1408-200C-77A1-976DE4ED3F2F}"/>
              </a:ext>
            </a:extLst>
          </p:cNvPr>
          <p:cNvSpPr>
            <a:spLocks noGrp="1"/>
          </p:cNvSpPr>
          <p:nvPr>
            <p:ph type="title"/>
          </p:nvPr>
        </p:nvSpPr>
        <p:spPr>
          <a:xfrm>
            <a:off x="1091203" y="1069848"/>
            <a:ext cx="6308775" cy="2049620"/>
          </a:xfrm>
        </p:spPr>
        <p:txBody>
          <a:bodyPr>
            <a:normAutofit/>
          </a:bodyPr>
          <a:lstStyle/>
          <a:p>
            <a:r>
              <a:rPr lang="en-US" sz="6000" dirty="0"/>
              <a:t>Examples:</a:t>
            </a:r>
          </a:p>
        </p:txBody>
      </p:sp>
      <p:cxnSp>
        <p:nvCxnSpPr>
          <p:cNvPr id="45" name="Straight Connector 44">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robot using a laptop sitting on a blue chair">
            <a:extLst>
              <a:ext uri="{FF2B5EF4-FFF2-40B4-BE49-F238E27FC236}">
                <a16:creationId xmlns:a16="http://schemas.microsoft.com/office/drawing/2014/main" id="{6C08CA94-D204-C672-7F78-550EF9D62A6D}"/>
              </a:ext>
            </a:extLst>
          </p:cNvPr>
          <p:cNvPicPr>
            <a:picLocks noChangeAspect="1"/>
          </p:cNvPicPr>
          <p:nvPr/>
        </p:nvPicPr>
        <p:blipFill>
          <a:blip r:embed="rId2"/>
          <a:srcRect l="62201" r="7799"/>
          <a:stretch/>
        </p:blipFill>
        <p:spPr>
          <a:xfrm>
            <a:off x="8534400" y="10"/>
            <a:ext cx="3657601" cy="6857990"/>
          </a:xfrm>
          <a:prstGeom prst="rect">
            <a:avLst/>
          </a:prstGeom>
        </p:spPr>
      </p:pic>
      <p:graphicFrame>
        <p:nvGraphicFramePr>
          <p:cNvPr id="19" name="Content Placeholder 2">
            <a:extLst>
              <a:ext uri="{FF2B5EF4-FFF2-40B4-BE49-F238E27FC236}">
                <a16:creationId xmlns:a16="http://schemas.microsoft.com/office/drawing/2014/main" id="{CEA61872-EE75-CBAA-2098-5D2B88B1A620}"/>
              </a:ext>
            </a:extLst>
          </p:cNvPr>
          <p:cNvGraphicFramePr>
            <a:graphicFrameLocks noGrp="1"/>
          </p:cNvGraphicFramePr>
          <p:nvPr>
            <p:ph idx="1"/>
            <p:extLst>
              <p:ext uri="{D42A27DB-BD31-4B8C-83A1-F6EECF244321}">
                <p14:modId xmlns:p14="http://schemas.microsoft.com/office/powerpoint/2010/main" val="3948249955"/>
              </p:ext>
            </p:extLst>
          </p:nvPr>
        </p:nvGraphicFramePr>
        <p:xfrm>
          <a:off x="1097280" y="2263141"/>
          <a:ext cx="6223996"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96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41D7B59F-C43F-435D-A754-00854140F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Low angle view of rocket engine against clear sky">
            <a:extLst>
              <a:ext uri="{FF2B5EF4-FFF2-40B4-BE49-F238E27FC236}">
                <a16:creationId xmlns:a16="http://schemas.microsoft.com/office/drawing/2014/main" id="{7B6FF34E-3AF5-0774-0204-1E3C5BD65E93}"/>
              </a:ext>
            </a:extLst>
          </p:cNvPr>
          <p:cNvPicPr>
            <a:picLocks noChangeAspect="1"/>
          </p:cNvPicPr>
          <p:nvPr/>
        </p:nvPicPr>
        <p:blipFill>
          <a:blip r:embed="rId2">
            <a:alphaModFix/>
          </a:blip>
          <a:srcRect t="11940" b="3791"/>
          <a:stretch/>
        </p:blipFill>
        <p:spPr>
          <a:xfrm>
            <a:off x="20" y="10"/>
            <a:ext cx="12191979" cy="6857990"/>
          </a:xfrm>
          <a:prstGeom prst="rect">
            <a:avLst/>
          </a:prstGeom>
        </p:spPr>
      </p:pic>
      <p:sp>
        <p:nvSpPr>
          <p:cNvPr id="79" name="Rectangle 78">
            <a:extLst>
              <a:ext uri="{FF2B5EF4-FFF2-40B4-BE49-F238E27FC236}">
                <a16:creationId xmlns:a16="http://schemas.microsoft.com/office/drawing/2014/main" id="{7EEAEB7F-657B-DEB0-ADDC-03CAE43EF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525254"/>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66484-3F1E-8A4C-C78E-C97E6D006B9E}"/>
              </a:ext>
            </a:extLst>
          </p:cNvPr>
          <p:cNvSpPr>
            <a:spLocks noGrp="1"/>
          </p:cNvSpPr>
          <p:nvPr>
            <p:ph type="title"/>
          </p:nvPr>
        </p:nvSpPr>
        <p:spPr>
          <a:xfrm>
            <a:off x="333487" y="387275"/>
            <a:ext cx="10677413" cy="3661651"/>
          </a:xfrm>
        </p:spPr>
        <p:txBody>
          <a:bodyPr vert="horz" lIns="91440" tIns="45720" rIns="91440" bIns="45720" rtlCol="0" anchor="t">
            <a:normAutofit/>
          </a:bodyPr>
          <a:lstStyle/>
          <a:p>
            <a:r>
              <a:rPr lang="en-US" sz="6000" dirty="0">
                <a:solidFill>
                  <a:schemeClr val="bg1"/>
                </a:solidFill>
              </a:rPr>
              <a:t>Dilemma about the use of A</a:t>
            </a:r>
            <a:r>
              <a:rPr lang="en-US" sz="6000" cap="all" dirty="0">
                <a:solidFill>
                  <a:schemeClr val="bg1"/>
                </a:solidFill>
              </a:rPr>
              <a:t>I weapons:</a:t>
            </a:r>
          </a:p>
        </p:txBody>
      </p:sp>
      <p:sp>
        <p:nvSpPr>
          <p:cNvPr id="81" name="Rectangle 80">
            <a:extLst>
              <a:ext uri="{FF2B5EF4-FFF2-40B4-BE49-F238E27FC236}">
                <a16:creationId xmlns:a16="http://schemas.microsoft.com/office/drawing/2014/main" id="{FC542542-348B-FB37-590A-1A0C034F4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851917"/>
            <a:ext cx="12192000" cy="2006082"/>
          </a:xfrm>
          <a:prstGeom prst="rect">
            <a:avLst/>
          </a:prstGeom>
          <a:gradFill>
            <a:gsLst>
              <a:gs pos="0">
                <a:srgbClr val="000000">
                  <a:alpha val="42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14"/>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E4BB7E6-FCD6-E0A8-CC2E-8A415CC5C23D}"/>
              </a:ext>
            </a:extLst>
          </p:cNvPr>
          <p:cNvSpPr txBox="1"/>
          <p:nvPr/>
        </p:nvSpPr>
        <p:spPr>
          <a:xfrm>
            <a:off x="150606" y="2438304"/>
            <a:ext cx="7573385" cy="3388685"/>
          </a:xfrm>
          <a:prstGeom prst="rect">
            <a:avLst/>
          </a:prstGeom>
          <a:noFill/>
        </p:spPr>
        <p:txBody>
          <a:bodyPr wrap="square">
            <a:spAutoFit/>
          </a:bodyPr>
          <a:lstStyle/>
          <a:p>
            <a:pPr>
              <a:lnSpc>
                <a:spcPct val="120000"/>
              </a:lnSpc>
            </a:pPr>
            <a:r>
              <a:rPr lang="en-US" sz="1800" dirty="0"/>
              <a:t>The use of AI in weapons presents a significant dignity dilemma by raising concerns about the </a:t>
            </a:r>
            <a:r>
              <a:rPr lang="en-US" sz="1800" b="1" dirty="0"/>
              <a:t>dehumanization of warfare</a:t>
            </a:r>
            <a:r>
              <a:rPr lang="en-US" sz="1800" dirty="0"/>
              <a:t> and the </a:t>
            </a:r>
            <a:r>
              <a:rPr lang="en-US" sz="1800" b="1" dirty="0"/>
              <a:t>erosion of moral accountability.</a:t>
            </a:r>
            <a:r>
              <a:rPr lang="en-US" sz="1800" dirty="0"/>
              <a:t> </a:t>
            </a:r>
          </a:p>
          <a:p>
            <a:pPr>
              <a:lnSpc>
                <a:spcPct val="120000"/>
              </a:lnSpc>
            </a:pPr>
            <a:r>
              <a:rPr lang="en-US" sz="1800" dirty="0"/>
              <a:t>Autonomous weapons systems (AWS) can make life-and-death decisions without human intervention, potentially violating the dignity of individuals by treating human lives as mere data points in combat scenarios.</a:t>
            </a:r>
          </a:p>
          <a:p>
            <a:pPr>
              <a:lnSpc>
                <a:spcPct val="120000"/>
              </a:lnSpc>
            </a:pPr>
            <a:r>
              <a:rPr lang="en-US" sz="1800" dirty="0"/>
              <a:t>The integration of AI into weapons systems poses deep ethical concerns, primarily around respecting human dignity in conflict and preserving moral responsibility.</a:t>
            </a:r>
          </a:p>
        </p:txBody>
      </p:sp>
    </p:spTree>
    <p:extLst>
      <p:ext uri="{BB962C8B-B14F-4D97-AF65-F5344CB8AC3E}">
        <p14:creationId xmlns:p14="http://schemas.microsoft.com/office/powerpoint/2010/main" val="19786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CAA6A2E0-18A1-4B22-8F61-5E162B674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36DCE-D254-CA95-251E-2A7DDE6203EC}"/>
              </a:ext>
            </a:extLst>
          </p:cNvPr>
          <p:cNvSpPr>
            <a:spLocks noGrp="1"/>
          </p:cNvSpPr>
          <p:nvPr>
            <p:ph type="title"/>
          </p:nvPr>
        </p:nvSpPr>
        <p:spPr>
          <a:xfrm>
            <a:off x="657830" y="948139"/>
            <a:ext cx="3763693" cy="2338756"/>
          </a:xfrm>
        </p:spPr>
        <p:txBody>
          <a:bodyPr anchor="t">
            <a:normAutofit/>
          </a:bodyPr>
          <a:lstStyle/>
          <a:p>
            <a:r>
              <a:rPr lang="en-US" sz="4000" dirty="0"/>
              <a:t>Key Dilemmas</a:t>
            </a:r>
          </a:p>
        </p:txBody>
      </p:sp>
      <p:cxnSp>
        <p:nvCxnSpPr>
          <p:cNvPr id="40" name="Straight Connector 39">
            <a:extLst>
              <a:ext uri="{FF2B5EF4-FFF2-40B4-BE49-F238E27FC236}">
                <a16:creationId xmlns:a16="http://schemas.microsoft.com/office/drawing/2014/main" id="{8F5909CB-6CD3-45DF-9920-8D8182485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7244"/>
            <a:ext cx="80419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42EA7005-7D8C-B66F-A1DA-9AA7DCA83354}"/>
              </a:ext>
            </a:extLst>
          </p:cNvPr>
          <p:cNvGraphicFramePr>
            <a:graphicFrameLocks noGrp="1"/>
          </p:cNvGraphicFramePr>
          <p:nvPr>
            <p:ph idx="1"/>
            <p:extLst>
              <p:ext uri="{D42A27DB-BD31-4B8C-83A1-F6EECF244321}">
                <p14:modId xmlns:p14="http://schemas.microsoft.com/office/powerpoint/2010/main" val="697311455"/>
              </p:ext>
            </p:extLst>
          </p:nvPr>
        </p:nvGraphicFramePr>
        <p:xfrm>
          <a:off x="4421523" y="290460"/>
          <a:ext cx="7112647" cy="6454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033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9" name="Straight Connector 188">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90" name="Rectangle 189">
            <a:extLst>
              <a:ext uri="{FF2B5EF4-FFF2-40B4-BE49-F238E27FC236}">
                <a16:creationId xmlns:a16="http://schemas.microsoft.com/office/drawing/2014/main" id="{511C99DC-C3C5-4EBE-91DD-345109C3D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031200-681F-D493-D881-82265C76151B}"/>
              </a:ext>
            </a:extLst>
          </p:cNvPr>
          <p:cNvSpPr>
            <a:spLocks noGrp="1"/>
          </p:cNvSpPr>
          <p:nvPr>
            <p:ph type="title"/>
          </p:nvPr>
        </p:nvSpPr>
        <p:spPr>
          <a:xfrm>
            <a:off x="118334" y="150607"/>
            <a:ext cx="5260490" cy="6551407"/>
          </a:xfrm>
        </p:spPr>
        <p:txBody>
          <a:bodyPr vert="horz" lIns="91440" tIns="45720" rIns="91440" bIns="45720" rtlCol="0" anchor="t">
            <a:normAutofit fontScale="90000"/>
          </a:bodyPr>
          <a:lstStyle/>
          <a:p>
            <a:r>
              <a:rPr lang="en-US" sz="2800" cap="all" dirty="0"/>
              <a:t>Why Dignity Matters in AI Development</a:t>
            </a:r>
            <a:br>
              <a:rPr lang="en-US" sz="2800" cap="all" dirty="0"/>
            </a:br>
            <a:br>
              <a:rPr lang="en-US" sz="2800" cap="all" dirty="0"/>
            </a:br>
            <a:br>
              <a:rPr lang="en-US" sz="1300" cap="all" dirty="0"/>
            </a:br>
            <a:r>
              <a:rPr lang="en-US" sz="2400" cap="all" dirty="0">
                <a:solidFill>
                  <a:srgbClr val="FFC000"/>
                </a:solidFill>
              </a:rPr>
              <a:t>1. Preventing Dehumanization</a:t>
            </a:r>
            <a:br>
              <a:rPr lang="en-US" sz="2400" cap="all" dirty="0"/>
            </a:br>
            <a:r>
              <a:rPr lang="en-US" sz="2000" cap="all" dirty="0"/>
              <a:t>AI must value individuals beyond data to avoid treating people as mere resources.</a:t>
            </a:r>
            <a:br>
              <a:rPr lang="en-US" sz="2000" cap="all" dirty="0"/>
            </a:br>
            <a:r>
              <a:rPr lang="en-US" sz="2000" cap="all" dirty="0"/>
              <a:t> </a:t>
            </a:r>
            <a:br>
              <a:rPr lang="en-US" sz="2400" cap="all" dirty="0"/>
            </a:br>
            <a:br>
              <a:rPr lang="en-US" sz="2400" cap="all" dirty="0"/>
            </a:br>
            <a:r>
              <a:rPr lang="en-US" sz="2400" cap="all" dirty="0">
                <a:solidFill>
                  <a:srgbClr val="FFC000"/>
                </a:solidFill>
              </a:rPr>
              <a:t>2. Maintaining Human-Centered Technology</a:t>
            </a:r>
            <a:br>
              <a:rPr lang="en-US" sz="2400" cap="all" dirty="0"/>
            </a:br>
            <a:r>
              <a:rPr lang="en-US" sz="2000" cap="all" dirty="0"/>
              <a:t>AI should remain empathetic and inclusive, ensuring it serves human needs.</a:t>
            </a:r>
            <a:br>
              <a:rPr lang="en-US" sz="2000" cap="all" dirty="0"/>
            </a:br>
            <a:br>
              <a:rPr lang="en-US" sz="2400" cap="all" dirty="0"/>
            </a:br>
            <a:br>
              <a:rPr lang="en-US" sz="2400" cap="all" dirty="0"/>
            </a:br>
            <a:r>
              <a:rPr lang="en-US" sz="2400" cap="all" dirty="0">
                <a:solidFill>
                  <a:srgbClr val="FFC000"/>
                </a:solidFill>
              </a:rPr>
              <a:t>3. Ensuring Ethical Decision-Making in AI Systems</a:t>
            </a:r>
            <a:br>
              <a:rPr lang="en-US" sz="2400" cap="all" dirty="0"/>
            </a:br>
            <a:r>
              <a:rPr lang="en-US" sz="2000" cap="all" dirty="0"/>
              <a:t>Embedding dignity in AI promotes fairness and prevents biased decision-making.</a:t>
            </a:r>
            <a:br>
              <a:rPr lang="en-US" sz="1300" cap="all" dirty="0"/>
            </a:br>
            <a:endParaRPr lang="en-US" sz="1300" cap="all" dirty="0"/>
          </a:p>
        </p:txBody>
      </p:sp>
      <p:cxnSp>
        <p:nvCxnSpPr>
          <p:cNvPr id="191" name="Straight Connector 190">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4" y="118679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128" name="Picture 127" descr="Wood human figure">
            <a:extLst>
              <a:ext uri="{FF2B5EF4-FFF2-40B4-BE49-F238E27FC236}">
                <a16:creationId xmlns:a16="http://schemas.microsoft.com/office/drawing/2014/main" id="{9CC44869-0C93-088F-CB4E-A0CBC048CB7C}"/>
              </a:ext>
            </a:extLst>
          </p:cNvPr>
          <p:cNvPicPr>
            <a:picLocks noChangeAspect="1"/>
          </p:cNvPicPr>
          <p:nvPr/>
        </p:nvPicPr>
        <p:blipFill>
          <a:blip r:embed="rId2"/>
          <a:srcRect r="35103" b="-2"/>
          <a:stretch/>
        </p:blipFill>
        <p:spPr>
          <a:xfrm>
            <a:off x="5524500" y="1"/>
            <a:ext cx="6667501" cy="6857999"/>
          </a:xfrm>
          <a:prstGeom prst="rect">
            <a:avLst/>
          </a:prstGeom>
        </p:spPr>
      </p:pic>
    </p:spTree>
    <p:extLst>
      <p:ext uri="{BB962C8B-B14F-4D97-AF65-F5344CB8AC3E}">
        <p14:creationId xmlns:p14="http://schemas.microsoft.com/office/powerpoint/2010/main" val="3076608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7F4B56DE-F333-419E-9A4D-3E78936B0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1C589E83-731D-4647-A7D8-D34793BDE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7244"/>
            <a:ext cx="804195" cy="0"/>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F6DC8D1-69CA-04A9-E19E-182A873FED93}"/>
              </a:ext>
            </a:extLst>
          </p:cNvPr>
          <p:cNvSpPr>
            <a:spLocks noGrp="1"/>
          </p:cNvSpPr>
          <p:nvPr>
            <p:ph type="title"/>
          </p:nvPr>
        </p:nvSpPr>
        <p:spPr>
          <a:xfrm>
            <a:off x="866797" y="294180"/>
            <a:ext cx="9922764" cy="1294228"/>
          </a:xfrm>
        </p:spPr>
        <p:txBody>
          <a:bodyPr/>
          <a:lstStyle/>
          <a:p>
            <a:r>
              <a:rPr lang="en-US"/>
              <a:t>Case Study:</a:t>
            </a:r>
            <a:endParaRPr lang="en-US" dirty="0"/>
          </a:p>
        </p:txBody>
      </p:sp>
      <p:graphicFrame>
        <p:nvGraphicFramePr>
          <p:cNvPr id="23" name="Content Placeholder 2">
            <a:extLst>
              <a:ext uri="{FF2B5EF4-FFF2-40B4-BE49-F238E27FC236}">
                <a16:creationId xmlns:a16="http://schemas.microsoft.com/office/drawing/2014/main" id="{EFF40FEB-C67C-A60A-3FD2-525D672FABE9}"/>
              </a:ext>
            </a:extLst>
          </p:cNvPr>
          <p:cNvGraphicFramePr>
            <a:graphicFrameLocks noGrp="1"/>
          </p:cNvGraphicFramePr>
          <p:nvPr>
            <p:ph idx="1"/>
            <p:extLst>
              <p:ext uri="{D42A27DB-BD31-4B8C-83A1-F6EECF244321}">
                <p14:modId xmlns:p14="http://schemas.microsoft.com/office/powerpoint/2010/main" val="3789948461"/>
              </p:ext>
            </p:extLst>
          </p:nvPr>
        </p:nvGraphicFramePr>
        <p:xfrm>
          <a:off x="645459" y="1667435"/>
          <a:ext cx="11048103" cy="4797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898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41D7B59F-C43F-435D-A754-00854140F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descr="Star collections in a row">
            <a:extLst>
              <a:ext uri="{FF2B5EF4-FFF2-40B4-BE49-F238E27FC236}">
                <a16:creationId xmlns:a16="http://schemas.microsoft.com/office/drawing/2014/main" id="{31C1BAAD-5F7A-BE2C-247A-17BBE026A972}"/>
              </a:ext>
            </a:extLst>
          </p:cNvPr>
          <p:cNvPicPr>
            <a:picLocks noChangeAspect="1"/>
          </p:cNvPicPr>
          <p:nvPr/>
        </p:nvPicPr>
        <p:blipFill>
          <a:blip r:embed="rId2">
            <a:alphaModFix/>
          </a:blip>
          <a:srcRect t="3846"/>
          <a:stretch/>
        </p:blipFill>
        <p:spPr>
          <a:xfrm>
            <a:off x="20" y="10"/>
            <a:ext cx="12191979" cy="6857990"/>
          </a:xfrm>
          <a:prstGeom prst="rect">
            <a:avLst/>
          </a:prstGeom>
        </p:spPr>
      </p:pic>
      <p:sp>
        <p:nvSpPr>
          <p:cNvPr id="77" name="Rectangle 76">
            <a:extLst>
              <a:ext uri="{FF2B5EF4-FFF2-40B4-BE49-F238E27FC236}">
                <a16:creationId xmlns:a16="http://schemas.microsoft.com/office/drawing/2014/main" id="{7EEAEB7F-657B-DEB0-ADDC-03CAE43EF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525254"/>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A4D38-70A0-6F6A-F5DE-802B73ACBE2F}"/>
              </a:ext>
            </a:extLst>
          </p:cNvPr>
          <p:cNvSpPr>
            <a:spLocks noGrp="1"/>
          </p:cNvSpPr>
          <p:nvPr>
            <p:ph type="title"/>
          </p:nvPr>
        </p:nvSpPr>
        <p:spPr>
          <a:xfrm>
            <a:off x="344245" y="1828803"/>
            <a:ext cx="11327802" cy="4744117"/>
          </a:xfrm>
        </p:spPr>
        <p:txBody>
          <a:bodyPr vert="horz" lIns="91440" tIns="45720" rIns="91440" bIns="45720" rtlCol="0" anchor="t">
            <a:noAutofit/>
          </a:bodyPr>
          <a:lstStyle/>
          <a:p>
            <a:pPr>
              <a:lnSpc>
                <a:spcPct val="120000"/>
              </a:lnSpc>
              <a:spcBef>
                <a:spcPts val="0"/>
              </a:spcBef>
              <a:spcAft>
                <a:spcPts val="600"/>
              </a:spcAft>
            </a:pPr>
            <a:r>
              <a:rPr lang="en-US" sz="2400" dirty="0">
                <a:solidFill>
                  <a:schemeClr val="bg1"/>
                </a:solidFill>
                <a:latin typeface="Arial" panose="020B0604020202020204" pitchFamily="34" charset="0"/>
              </a:rPr>
              <a:t>Google's Project Maven (Military AI Ethics)</a:t>
            </a:r>
            <a:br>
              <a:rPr lang="en-US" sz="2400" dirty="0">
                <a:solidFill>
                  <a:schemeClr val="bg1"/>
                </a:solidFill>
              </a:rPr>
            </a:br>
            <a:br>
              <a:rPr lang="en-US" sz="2400" dirty="0">
                <a:solidFill>
                  <a:schemeClr val="bg1"/>
                </a:solidFill>
              </a:rPr>
            </a:br>
            <a:r>
              <a:rPr lang="en-US" sz="2400" dirty="0">
                <a:solidFill>
                  <a:schemeClr val="bg1"/>
                </a:solidFill>
                <a:latin typeface="Arial" panose="020B0604020202020204" pitchFamily="34" charset="0"/>
              </a:rPr>
              <a:t>Google partnered with the U.S. Department of Defense on Project Maven, an initiative to use AI in analyzing drone footage for military purposes, raising concerns about the use of AI in lethal autonomous weapons.</a:t>
            </a:r>
            <a:br>
              <a:rPr lang="en-US" sz="2400" dirty="0">
                <a:solidFill>
                  <a:schemeClr val="bg1"/>
                </a:solidFill>
              </a:rPr>
            </a:br>
            <a:r>
              <a:rPr lang="en-US" sz="2400" dirty="0">
                <a:solidFill>
                  <a:schemeClr val="bg1"/>
                </a:solidFill>
                <a:latin typeface="Arial" panose="020B0604020202020204" pitchFamily="34" charset="0"/>
              </a:rPr>
              <a:t>The main concern is that use of AI in warfare could reduce human beings to mere targets, dehumanizing individuals in conflict zones and violating the principle of dignity in life-and-death decisions.</a:t>
            </a:r>
            <a:br>
              <a:rPr lang="en-US" sz="2400" dirty="0">
                <a:solidFill>
                  <a:schemeClr val="bg1"/>
                </a:solidFill>
              </a:rPr>
            </a:br>
            <a:r>
              <a:rPr lang="en-US" sz="2400" dirty="0">
                <a:solidFill>
                  <a:schemeClr val="bg1"/>
                </a:solidFill>
                <a:latin typeface="Arial" panose="020B0604020202020204" pitchFamily="34" charset="0"/>
              </a:rPr>
              <a:t> After protests from employees and external pressure, Google decided not to renew the contract with the Pentagon and established new AI ethics guidelines.</a:t>
            </a:r>
            <a:br>
              <a:rPr lang="en-US" sz="2400" dirty="0">
                <a:solidFill>
                  <a:schemeClr val="bg1"/>
                </a:solidFill>
                <a:latin typeface="Neue Haas Grotesk Text Pro" panose="020B0504020202020204" pitchFamily="34" charset="0"/>
              </a:rPr>
            </a:br>
            <a:br>
              <a:rPr lang="en-US" sz="2400" dirty="0">
                <a:solidFill>
                  <a:schemeClr val="bg1"/>
                </a:solidFill>
              </a:rPr>
            </a:br>
            <a:endParaRPr lang="en-US" sz="2400" dirty="0">
              <a:solidFill>
                <a:schemeClr val="bg1"/>
              </a:solidFill>
            </a:endParaRPr>
          </a:p>
        </p:txBody>
      </p:sp>
      <p:sp>
        <p:nvSpPr>
          <p:cNvPr id="79" name="Rectangle 78">
            <a:extLst>
              <a:ext uri="{FF2B5EF4-FFF2-40B4-BE49-F238E27FC236}">
                <a16:creationId xmlns:a16="http://schemas.microsoft.com/office/drawing/2014/main" id="{FC542542-348B-FB37-590A-1A0C034F4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851917"/>
            <a:ext cx="12192000" cy="2006082"/>
          </a:xfrm>
          <a:prstGeom prst="rect">
            <a:avLst/>
          </a:prstGeom>
          <a:gradFill>
            <a:gsLst>
              <a:gs pos="0">
                <a:srgbClr val="000000">
                  <a:alpha val="42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14"/>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A3A752A-7DC9-BCAA-E7CD-135B81509CA8}"/>
              </a:ext>
            </a:extLst>
          </p:cNvPr>
          <p:cNvSpPr txBox="1"/>
          <p:nvPr/>
        </p:nvSpPr>
        <p:spPr>
          <a:xfrm>
            <a:off x="1108038" y="759591"/>
            <a:ext cx="9305364" cy="923330"/>
          </a:xfrm>
          <a:prstGeom prst="rect">
            <a:avLst/>
          </a:prstGeom>
          <a:noFill/>
        </p:spPr>
        <p:txBody>
          <a:bodyPr wrap="square" rtlCol="0">
            <a:spAutoFit/>
          </a:bodyPr>
          <a:lstStyle/>
          <a:p>
            <a:r>
              <a:rPr lang="en-US" sz="5400" dirty="0">
                <a:solidFill>
                  <a:schemeClr val="bg1"/>
                </a:solidFill>
                <a:latin typeface="+mj-lt"/>
              </a:rPr>
              <a:t>CASE STUDY</a:t>
            </a:r>
          </a:p>
        </p:txBody>
      </p:sp>
    </p:spTree>
    <p:extLst>
      <p:ext uri="{BB962C8B-B14F-4D97-AF65-F5344CB8AC3E}">
        <p14:creationId xmlns:p14="http://schemas.microsoft.com/office/powerpoint/2010/main" val="357479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9C2687F0-F398-4AE7-AD52-8EFF1868A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E13267-345A-719F-5F4B-282B4F901D47}"/>
              </a:ext>
            </a:extLst>
          </p:cNvPr>
          <p:cNvSpPr>
            <a:spLocks noGrp="1"/>
          </p:cNvSpPr>
          <p:nvPr>
            <p:ph type="title"/>
          </p:nvPr>
        </p:nvSpPr>
        <p:spPr>
          <a:xfrm>
            <a:off x="1056581" y="2286000"/>
            <a:ext cx="9306619" cy="3676997"/>
          </a:xfrm>
        </p:spPr>
        <p:txBody>
          <a:bodyPr vert="horz" lIns="91440" tIns="45720" rIns="91440" bIns="45720" rtlCol="0" anchor="b">
            <a:normAutofit/>
          </a:bodyPr>
          <a:lstStyle/>
          <a:p>
            <a:r>
              <a:rPr lang="en-US" sz="8000" dirty="0"/>
              <a:t>Thank you</a:t>
            </a:r>
          </a:p>
        </p:txBody>
      </p:sp>
      <p:cxnSp>
        <p:nvCxnSpPr>
          <p:cNvPr id="11" name="Straight Connector 10">
            <a:extLst>
              <a:ext uri="{FF2B5EF4-FFF2-40B4-BE49-F238E27FC236}">
                <a16:creationId xmlns:a16="http://schemas.microsoft.com/office/drawing/2014/main" id="{97FA15B5-C79E-4424-B2C8-47B1870D0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68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94B23-3696-DFAD-BD9A-9913B838185D}"/>
              </a:ext>
            </a:extLst>
          </p:cNvPr>
          <p:cNvSpPr>
            <a:spLocks noGrp="1"/>
          </p:cNvSpPr>
          <p:nvPr>
            <p:ph type="title"/>
          </p:nvPr>
        </p:nvSpPr>
        <p:spPr>
          <a:xfrm>
            <a:off x="1091204" y="1091868"/>
            <a:ext cx="3785596" cy="2042160"/>
          </a:xfrm>
        </p:spPr>
        <p:txBody>
          <a:bodyPr vert="horz" lIns="91440" tIns="45720" rIns="91440" bIns="45720" rtlCol="0" anchor="t">
            <a:normAutofit/>
          </a:bodyPr>
          <a:lstStyle/>
          <a:p>
            <a:r>
              <a:rPr lang="en-US" sz="4000" b="1" kern="1200" cap="none" baseline="0" dirty="0">
                <a:solidFill>
                  <a:schemeClr val="tx1"/>
                </a:solidFill>
                <a:latin typeface="+mj-lt"/>
                <a:ea typeface="+mj-ea"/>
                <a:cs typeface="+mj-cs"/>
              </a:rPr>
              <a:t>Ethics</a:t>
            </a:r>
            <a:br>
              <a:rPr lang="en-US" sz="4000" b="1" kern="1200" cap="none" baseline="0" dirty="0">
                <a:solidFill>
                  <a:schemeClr val="tx1"/>
                </a:solidFill>
                <a:latin typeface="+mj-lt"/>
                <a:ea typeface="+mj-ea"/>
                <a:cs typeface="+mj-cs"/>
              </a:rPr>
            </a:br>
            <a:r>
              <a:rPr lang="en-US" sz="4000" b="1" kern="1200" cap="none" baseline="0" dirty="0">
                <a:solidFill>
                  <a:schemeClr val="tx1"/>
                </a:solidFill>
                <a:latin typeface="+mj-lt"/>
                <a:ea typeface="+mj-ea"/>
                <a:cs typeface="+mj-cs"/>
              </a:rPr>
              <a:t> </a:t>
            </a:r>
            <a:br>
              <a:rPr lang="en-US" sz="4000" b="1" kern="1200" cap="none" baseline="0" dirty="0">
                <a:solidFill>
                  <a:schemeClr val="tx1"/>
                </a:solidFill>
                <a:latin typeface="+mj-lt"/>
                <a:ea typeface="+mj-ea"/>
                <a:cs typeface="+mj-cs"/>
              </a:rPr>
            </a:br>
            <a:endParaRPr lang="en-US" sz="4000" b="1" kern="1200" cap="none" baseline="0" dirty="0">
              <a:solidFill>
                <a:schemeClr val="tx1"/>
              </a:solidFill>
              <a:latin typeface="+mj-lt"/>
              <a:ea typeface="+mj-ea"/>
              <a:cs typeface="+mj-cs"/>
            </a:endParaRPr>
          </a:p>
        </p:txBody>
      </p:sp>
      <p:cxnSp>
        <p:nvCxnSpPr>
          <p:cNvPr id="68" name="Straight Connector 67">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4">
            <a:extLst>
              <a:ext uri="{FF2B5EF4-FFF2-40B4-BE49-F238E27FC236}">
                <a16:creationId xmlns:a16="http://schemas.microsoft.com/office/drawing/2014/main" id="{09350C4C-3F35-25E5-7A80-51A6D5FE394E}"/>
              </a:ext>
            </a:extLst>
          </p:cNvPr>
          <p:cNvSpPr>
            <a:spLocks noChangeArrowheads="1"/>
          </p:cNvSpPr>
          <p:nvPr/>
        </p:nvSpPr>
        <p:spPr bwMode="auto">
          <a:xfrm>
            <a:off x="804194" y="2112947"/>
            <a:ext cx="4072605" cy="40834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R="0" lvl="0" fontAlgn="base">
              <a:lnSpc>
                <a:spcPct val="120000"/>
              </a:lnSpc>
              <a:spcBef>
                <a:spcPct val="0"/>
              </a:spcBef>
              <a:spcAft>
                <a:spcPts val="600"/>
              </a:spcAft>
              <a:buClrTx/>
              <a:buSzTx/>
              <a:tabLst/>
            </a:pPr>
            <a:r>
              <a:rPr kumimoji="0" lang="en-US" altLang="en-US" sz="2000" b="1" i="0" u="none" strike="noStrike" cap="none" normalizeH="0" baseline="0" dirty="0">
                <a:ln>
                  <a:noFill/>
                </a:ln>
                <a:effectLst/>
              </a:rPr>
              <a:t>Ethics in AI is important because it helps make sure AI is fair, safe, and trustworthy. It ensures that AI doesn't harm people, treat them unfairly, or invade their privacy. By following ethical guidelines, AI can be used in ways that benefit everyone, rather than causing problems or hurting society.</a:t>
            </a:r>
          </a:p>
          <a:p>
            <a:pPr marL="0" marR="0" lvl="0" indent="-228600" fontAlgn="base">
              <a:lnSpc>
                <a:spcPct val="120000"/>
              </a:lnSpc>
              <a:spcBef>
                <a:spcPct val="0"/>
              </a:spcBef>
              <a:spcAft>
                <a:spcPts val="600"/>
              </a:spcAft>
              <a:buClrTx/>
              <a:buSzTx/>
              <a:buFont typeface="Neue Haas Grotesk Text Pro" panose="020B0504020202020204" pitchFamily="34" charset="0"/>
              <a:buChar char="-"/>
              <a:tabLst/>
            </a:pPr>
            <a:endParaRPr kumimoji="0" lang="en-US" altLang="en-US" sz="2000" b="0" i="0" u="none" strike="noStrike" cap="none" normalizeH="0" baseline="0" dirty="0">
              <a:ln>
                <a:noFill/>
              </a:ln>
              <a:effectLst/>
            </a:endParaRPr>
          </a:p>
        </p:txBody>
      </p:sp>
      <p:pic>
        <p:nvPicPr>
          <p:cNvPr id="5" name="Picture 4" descr="Top view of a circular maze">
            <a:extLst>
              <a:ext uri="{FF2B5EF4-FFF2-40B4-BE49-F238E27FC236}">
                <a16:creationId xmlns:a16="http://schemas.microsoft.com/office/drawing/2014/main" id="{96B65355-9E2F-0B30-1EFD-F60C73D645B3}"/>
              </a:ext>
            </a:extLst>
          </p:cNvPr>
          <p:cNvPicPr>
            <a:picLocks noChangeAspect="1"/>
          </p:cNvPicPr>
          <p:nvPr/>
        </p:nvPicPr>
        <p:blipFill>
          <a:blip r:embed="rId2"/>
          <a:srcRect l="17552" r="17551" b="-1"/>
          <a:stretch/>
        </p:blipFill>
        <p:spPr>
          <a:xfrm>
            <a:off x="5524500" y="10"/>
            <a:ext cx="6667501" cy="6857990"/>
          </a:xfrm>
          <a:prstGeom prst="rect">
            <a:avLst/>
          </a:prstGeom>
        </p:spPr>
      </p:pic>
    </p:spTree>
    <p:extLst>
      <p:ext uri="{BB962C8B-B14F-4D97-AF65-F5344CB8AC3E}">
        <p14:creationId xmlns:p14="http://schemas.microsoft.com/office/powerpoint/2010/main" val="100650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64" name="Rectangle 63">
            <a:extLst>
              <a:ext uri="{FF2B5EF4-FFF2-40B4-BE49-F238E27FC236}">
                <a16:creationId xmlns:a16="http://schemas.microsoft.com/office/drawing/2014/main" id="{3CE54A2A-DF49-4800-82E7-3AF9353F8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3D black question marks with one yellow question mark">
            <a:extLst>
              <a:ext uri="{FF2B5EF4-FFF2-40B4-BE49-F238E27FC236}">
                <a16:creationId xmlns:a16="http://schemas.microsoft.com/office/drawing/2014/main" id="{F6287BB9-17D6-C737-406E-248E33FC8242}"/>
              </a:ext>
            </a:extLst>
          </p:cNvPr>
          <p:cNvPicPr>
            <a:picLocks noChangeAspect="1"/>
          </p:cNvPicPr>
          <p:nvPr/>
        </p:nvPicPr>
        <p:blipFill>
          <a:blip r:embed="rId2">
            <a:alphaModFix/>
          </a:blip>
          <a:srcRect l="28733" r="6379" b="1"/>
          <a:stretch/>
        </p:blipFill>
        <p:spPr>
          <a:xfrm>
            <a:off x="20" y="10"/>
            <a:ext cx="12191979" cy="6857990"/>
          </a:xfrm>
          <a:prstGeom prst="rect">
            <a:avLst/>
          </a:prstGeom>
        </p:spPr>
      </p:pic>
      <p:sp>
        <p:nvSpPr>
          <p:cNvPr id="66" name="Rectangle 65">
            <a:extLst>
              <a:ext uri="{FF2B5EF4-FFF2-40B4-BE49-F238E27FC236}">
                <a16:creationId xmlns:a16="http://schemas.microsoft.com/office/drawing/2014/main" id="{836D1C3F-3B56-4607-9BE3-5611009C2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571999"/>
            <a:ext cx="12192000" cy="2296389"/>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9F20272-3B4F-6A3B-D2BA-5C9FE5E57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429001"/>
          </a:xfrm>
          <a:prstGeom prst="rect">
            <a:avLst/>
          </a:prstGeom>
          <a:gradFill>
            <a:gsLst>
              <a:gs pos="0">
                <a:srgbClr val="000000">
                  <a:alpha val="36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11727D-5931-B2B4-8F6C-7697D4D9E3EA}"/>
              </a:ext>
            </a:extLst>
          </p:cNvPr>
          <p:cNvSpPr>
            <a:spLocks noGrp="1"/>
          </p:cNvSpPr>
          <p:nvPr>
            <p:ph type="title"/>
          </p:nvPr>
        </p:nvSpPr>
        <p:spPr>
          <a:xfrm>
            <a:off x="1052146" y="1077626"/>
            <a:ext cx="9942169" cy="4892867"/>
          </a:xfrm>
        </p:spPr>
        <p:txBody>
          <a:bodyPr vert="horz" lIns="91440" tIns="45720" rIns="91440" bIns="45720" rtlCol="0" anchor="t">
            <a:noAutofit/>
          </a:bodyPr>
          <a:lstStyle/>
          <a:p>
            <a:r>
              <a:rPr lang="en-US" sz="5400" cap="all" dirty="0">
                <a:solidFill>
                  <a:srgbClr val="FFFFFF"/>
                </a:solidFill>
              </a:rPr>
              <a:t>What is Dignity…? </a:t>
            </a:r>
            <a:br>
              <a:rPr lang="en-US" sz="2800" cap="all" dirty="0">
                <a:solidFill>
                  <a:srgbClr val="FFFFFF"/>
                </a:solidFill>
              </a:rPr>
            </a:br>
            <a:br>
              <a:rPr lang="en-US" sz="2800" cap="all" dirty="0">
                <a:solidFill>
                  <a:srgbClr val="FFFFFF"/>
                </a:solidFill>
              </a:rPr>
            </a:br>
            <a:r>
              <a:rPr lang="en-US" sz="2800" cap="all" dirty="0">
                <a:solidFill>
                  <a:srgbClr val="FFFFFF"/>
                </a:solidFill>
              </a:rPr>
              <a:t> </a:t>
            </a:r>
            <a:r>
              <a:rPr lang="en-US" sz="2800" b="0" cap="all" dirty="0">
                <a:solidFill>
                  <a:srgbClr val="FFFFFF"/>
                </a:solidFill>
              </a:rPr>
              <a:t>The inherent worth and value of every human being</a:t>
            </a:r>
            <a:br>
              <a:rPr lang="en-US" sz="2800" b="0" cap="all" dirty="0">
                <a:solidFill>
                  <a:srgbClr val="FFFFFF"/>
                </a:solidFill>
              </a:rPr>
            </a:br>
            <a:br>
              <a:rPr lang="en-US" sz="2800" b="0" cap="all" dirty="0">
                <a:solidFill>
                  <a:srgbClr val="FFFFFF"/>
                </a:solidFill>
              </a:rPr>
            </a:br>
            <a:r>
              <a:rPr lang="en-US" sz="2800" b="0" cap="all" dirty="0">
                <a:solidFill>
                  <a:srgbClr val="FFFFFF"/>
                </a:solidFill>
              </a:rPr>
              <a:t> Key Aspects:</a:t>
            </a:r>
            <a:br>
              <a:rPr lang="en-US" sz="2800" b="0" cap="all" dirty="0">
                <a:solidFill>
                  <a:srgbClr val="FFFFFF"/>
                </a:solidFill>
              </a:rPr>
            </a:br>
            <a:br>
              <a:rPr lang="en-US" sz="2800" b="0" cap="all" dirty="0">
                <a:solidFill>
                  <a:srgbClr val="FFFFFF"/>
                </a:solidFill>
              </a:rPr>
            </a:br>
            <a:r>
              <a:rPr lang="en-US" sz="2800" b="0" cap="all" dirty="0">
                <a:solidFill>
                  <a:srgbClr val="FFFFFF"/>
                </a:solidFill>
              </a:rPr>
              <a:t>  Respect</a:t>
            </a:r>
            <a:br>
              <a:rPr lang="en-US" sz="2800" b="0" cap="all" dirty="0">
                <a:solidFill>
                  <a:srgbClr val="FFFFFF"/>
                </a:solidFill>
              </a:rPr>
            </a:br>
            <a:br>
              <a:rPr lang="en-US" sz="2800" b="0" cap="all" dirty="0">
                <a:solidFill>
                  <a:srgbClr val="FFFFFF"/>
                </a:solidFill>
              </a:rPr>
            </a:br>
            <a:r>
              <a:rPr lang="en-US" sz="2800" b="0" cap="all" dirty="0">
                <a:solidFill>
                  <a:srgbClr val="FFFFFF"/>
                </a:solidFill>
              </a:rPr>
              <a:t> Autonomy</a:t>
            </a:r>
            <a:br>
              <a:rPr lang="en-US" sz="2800" b="0" cap="all" dirty="0">
                <a:solidFill>
                  <a:srgbClr val="FFFFFF"/>
                </a:solidFill>
              </a:rPr>
            </a:br>
            <a:br>
              <a:rPr lang="en-US" sz="2800" b="0" cap="all" dirty="0">
                <a:solidFill>
                  <a:srgbClr val="FFFFFF"/>
                </a:solidFill>
              </a:rPr>
            </a:br>
            <a:r>
              <a:rPr lang="en-US" sz="2800" b="0" cap="all" dirty="0">
                <a:solidFill>
                  <a:srgbClr val="FFFFFF"/>
                </a:solidFill>
              </a:rPr>
              <a:t> Equality</a:t>
            </a:r>
            <a:br>
              <a:rPr lang="en-US" sz="2800" b="0" cap="all" dirty="0">
                <a:solidFill>
                  <a:srgbClr val="FFFFFF"/>
                </a:solidFill>
              </a:rPr>
            </a:br>
            <a:endParaRPr lang="en-US" sz="2800" b="0" cap="all" dirty="0">
              <a:solidFill>
                <a:srgbClr val="FFFFFF"/>
              </a:solidFill>
            </a:endParaRPr>
          </a:p>
        </p:txBody>
      </p:sp>
      <p:cxnSp>
        <p:nvCxnSpPr>
          <p:cNvPr id="70" name="Straight Connector 69">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06934"/>
            <a:ext cx="804195" cy="0"/>
          </a:xfrm>
          <a:prstGeom prst="line">
            <a:avLst/>
          </a:prstGeom>
          <a:ln w="1206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89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3CE54A2A-DF49-4800-82E7-3AF9353F8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image of hands applauding">
            <a:extLst>
              <a:ext uri="{FF2B5EF4-FFF2-40B4-BE49-F238E27FC236}">
                <a16:creationId xmlns:a16="http://schemas.microsoft.com/office/drawing/2014/main" id="{80F79DAD-A589-86FD-007B-6CD5C1C9EDFF}"/>
              </a:ext>
            </a:extLst>
          </p:cNvPr>
          <p:cNvPicPr>
            <a:picLocks noChangeAspect="1"/>
          </p:cNvPicPr>
          <p:nvPr/>
        </p:nvPicPr>
        <p:blipFill>
          <a:blip r:embed="rId2">
            <a:alphaModFix/>
          </a:blip>
          <a:srcRect t="596" b="15134"/>
          <a:stretch/>
        </p:blipFill>
        <p:spPr>
          <a:xfrm>
            <a:off x="20" y="10768"/>
            <a:ext cx="12191980" cy="6857990"/>
          </a:xfrm>
          <a:prstGeom prst="rect">
            <a:avLst/>
          </a:prstGeom>
        </p:spPr>
      </p:pic>
      <p:sp>
        <p:nvSpPr>
          <p:cNvPr id="37" name="Rectangle 36">
            <a:extLst>
              <a:ext uri="{FF2B5EF4-FFF2-40B4-BE49-F238E27FC236}">
                <a16:creationId xmlns:a16="http://schemas.microsoft.com/office/drawing/2014/main" id="{836D1C3F-3B56-4607-9BE3-5611009C2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571999"/>
            <a:ext cx="12192000" cy="2296389"/>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9F20272-3B4F-6A3B-D2BA-5C9FE5E57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429001"/>
          </a:xfrm>
          <a:prstGeom prst="rect">
            <a:avLst/>
          </a:prstGeom>
          <a:gradFill>
            <a:gsLst>
              <a:gs pos="0">
                <a:srgbClr val="000000">
                  <a:alpha val="36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28A0F-29DB-3A72-D1AD-3F716FC20F49}"/>
              </a:ext>
            </a:extLst>
          </p:cNvPr>
          <p:cNvSpPr>
            <a:spLocks noGrp="1"/>
          </p:cNvSpPr>
          <p:nvPr>
            <p:ph type="title"/>
          </p:nvPr>
        </p:nvSpPr>
        <p:spPr>
          <a:xfrm>
            <a:off x="1052146" y="1077626"/>
            <a:ext cx="9958754" cy="3317443"/>
          </a:xfrm>
        </p:spPr>
        <p:txBody>
          <a:bodyPr vert="horz" lIns="91440" tIns="45720" rIns="91440" bIns="45720" rtlCol="0" anchor="t">
            <a:normAutofit fontScale="90000"/>
          </a:bodyPr>
          <a:lstStyle/>
          <a:p>
            <a:r>
              <a:rPr lang="en-US" sz="5300" cap="all" dirty="0">
                <a:solidFill>
                  <a:srgbClr val="FFFFFF"/>
                </a:solidFill>
              </a:rPr>
              <a:t>Dignity in AI Ethics</a:t>
            </a:r>
            <a:br>
              <a:rPr lang="en-US" sz="2000" cap="all" dirty="0">
                <a:solidFill>
                  <a:srgbClr val="FFFFFF"/>
                </a:solidFill>
              </a:rPr>
            </a:br>
            <a:br>
              <a:rPr lang="en-US" sz="2000" cap="all" dirty="0">
                <a:solidFill>
                  <a:srgbClr val="FFFFFF"/>
                </a:solidFill>
              </a:rPr>
            </a:br>
            <a:r>
              <a:rPr lang="en-US" sz="2000" cap="all" dirty="0">
                <a:solidFill>
                  <a:srgbClr val="FFFFFF"/>
                </a:solidFill>
              </a:rPr>
              <a:t>"Dignity is about not being treated as a means to an end. AI should respect individuals as ends in themselves, not just tools for data or profit.“ </a:t>
            </a:r>
            <a:br>
              <a:rPr lang="en-US" sz="2000" cap="all" dirty="0">
                <a:solidFill>
                  <a:srgbClr val="FFFFFF"/>
                </a:solidFill>
              </a:rPr>
            </a:br>
            <a:r>
              <a:rPr lang="en-US" sz="2000" cap="all" dirty="0">
                <a:solidFill>
                  <a:srgbClr val="FFFFFF"/>
                </a:solidFill>
              </a:rPr>
              <a:t>Key Consideration :-</a:t>
            </a:r>
            <a:br>
              <a:rPr lang="en-US" sz="2000" cap="all" dirty="0">
                <a:solidFill>
                  <a:srgbClr val="FFFFFF"/>
                </a:solidFill>
              </a:rPr>
            </a:br>
            <a:br>
              <a:rPr lang="en-US" sz="2000" cap="all" dirty="0">
                <a:solidFill>
                  <a:srgbClr val="FFFFFF"/>
                </a:solidFill>
              </a:rPr>
            </a:br>
            <a:r>
              <a:rPr lang="en-US" sz="2000" cap="all" dirty="0">
                <a:solidFill>
                  <a:srgbClr val="FFFFFF"/>
                </a:solidFill>
              </a:rPr>
              <a:t>1. Preserving human agency</a:t>
            </a:r>
            <a:br>
              <a:rPr lang="en-US" sz="2000" cap="all" dirty="0">
                <a:solidFill>
                  <a:srgbClr val="FFFFFF"/>
                </a:solidFill>
              </a:rPr>
            </a:br>
            <a:r>
              <a:rPr lang="en-US" sz="2000" cap="all" dirty="0">
                <a:solidFill>
                  <a:srgbClr val="FFC000"/>
                </a:solidFill>
              </a:rPr>
              <a:t>    AI must enhance, not replace, human decision-making, ensuring people </a:t>
            </a:r>
            <a:br>
              <a:rPr lang="en-US" sz="2000" cap="all" dirty="0">
                <a:solidFill>
                  <a:srgbClr val="FFC000"/>
                </a:solidFill>
              </a:rPr>
            </a:br>
            <a:r>
              <a:rPr lang="en-US" sz="2000" cap="all" dirty="0">
                <a:solidFill>
                  <a:srgbClr val="FFC000"/>
                </a:solidFill>
              </a:rPr>
              <a:t>    retain control over important life choices.</a:t>
            </a:r>
            <a:br>
              <a:rPr lang="en-US" sz="2000" cap="all" dirty="0">
                <a:solidFill>
                  <a:srgbClr val="FFC000"/>
                </a:solidFill>
              </a:rPr>
            </a:br>
            <a:br>
              <a:rPr lang="en-US" sz="2000" cap="all" dirty="0">
                <a:solidFill>
                  <a:srgbClr val="FFC000"/>
                </a:solidFill>
              </a:rPr>
            </a:br>
            <a:br>
              <a:rPr lang="en-US" sz="2000" cap="all" dirty="0">
                <a:solidFill>
                  <a:srgbClr val="FFFFFF"/>
                </a:solidFill>
              </a:rPr>
            </a:br>
            <a:r>
              <a:rPr lang="en-US" sz="2000" cap="all" dirty="0">
                <a:solidFill>
                  <a:srgbClr val="FFFFFF"/>
                </a:solidFill>
              </a:rPr>
              <a:t>2. Protecting privacy</a:t>
            </a:r>
            <a:br>
              <a:rPr lang="en-US" sz="2000" cap="all" dirty="0">
                <a:solidFill>
                  <a:srgbClr val="FFFFFF"/>
                </a:solidFill>
              </a:rPr>
            </a:br>
            <a:r>
              <a:rPr lang="en-US" sz="2000" cap="all" dirty="0">
                <a:solidFill>
                  <a:srgbClr val="FFFFFF"/>
                </a:solidFill>
              </a:rPr>
              <a:t>    </a:t>
            </a:r>
            <a:r>
              <a:rPr lang="en-US" sz="2000" cap="all" dirty="0">
                <a:solidFill>
                  <a:srgbClr val="FFC000"/>
                </a:solidFill>
              </a:rPr>
              <a:t>With AI's growing ability to collect and process personal data, </a:t>
            </a:r>
            <a:br>
              <a:rPr lang="en-US" sz="2000" cap="all" dirty="0">
                <a:solidFill>
                  <a:srgbClr val="FFC000"/>
                </a:solidFill>
              </a:rPr>
            </a:br>
            <a:r>
              <a:rPr lang="en-US" sz="2000" cap="all" dirty="0">
                <a:solidFill>
                  <a:srgbClr val="FFC000"/>
                </a:solidFill>
              </a:rPr>
              <a:t>    maintaining privacy is crucial to preserving human dignity.</a:t>
            </a:r>
            <a:br>
              <a:rPr lang="en-US" sz="2000" cap="all" dirty="0">
                <a:solidFill>
                  <a:srgbClr val="FFC000"/>
                </a:solidFill>
              </a:rPr>
            </a:br>
            <a:br>
              <a:rPr lang="en-US" sz="2000" cap="all" dirty="0">
                <a:solidFill>
                  <a:srgbClr val="FFC000"/>
                </a:solidFill>
              </a:rPr>
            </a:br>
            <a:br>
              <a:rPr lang="en-US" sz="2000" cap="all" dirty="0">
                <a:solidFill>
                  <a:srgbClr val="FFC000"/>
                </a:solidFill>
              </a:rPr>
            </a:br>
            <a:r>
              <a:rPr lang="en-US" sz="2000" cap="all" dirty="0">
                <a:solidFill>
                  <a:srgbClr val="FFFFFF"/>
                </a:solidFill>
              </a:rPr>
              <a:t>3. Ensuring fairness and non-discrimination</a:t>
            </a:r>
            <a:br>
              <a:rPr lang="en-US" sz="2000" cap="all" dirty="0">
                <a:solidFill>
                  <a:srgbClr val="FFFFFF"/>
                </a:solidFill>
              </a:rPr>
            </a:br>
            <a:r>
              <a:rPr lang="en-US" sz="2000" cap="all" dirty="0">
                <a:solidFill>
                  <a:srgbClr val="FFFFFF"/>
                </a:solidFill>
              </a:rPr>
              <a:t>    </a:t>
            </a:r>
            <a:r>
              <a:rPr lang="en-US" sz="2000" cap="all" dirty="0">
                <a:solidFill>
                  <a:srgbClr val="FFC000"/>
                </a:solidFill>
              </a:rPr>
              <a:t>AI systems must be designed to treat all individuals equally,   </a:t>
            </a:r>
            <a:br>
              <a:rPr lang="en-US" sz="2000" cap="all" dirty="0">
                <a:solidFill>
                  <a:srgbClr val="FFC000"/>
                </a:solidFill>
              </a:rPr>
            </a:br>
            <a:r>
              <a:rPr lang="en-US" sz="2000" cap="all" dirty="0">
                <a:solidFill>
                  <a:srgbClr val="FFC000"/>
                </a:solidFill>
              </a:rPr>
              <a:t>    preventing biases that could  harm vulnerable communities.</a:t>
            </a:r>
          </a:p>
        </p:txBody>
      </p:sp>
      <p:cxnSp>
        <p:nvCxnSpPr>
          <p:cNvPr id="41" name="Straight Connector 40">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06934"/>
            <a:ext cx="804195" cy="0"/>
          </a:xfrm>
          <a:prstGeom prst="line">
            <a:avLst/>
          </a:prstGeom>
          <a:ln w="1206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17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81CC1FBA-66BE-437A-BCBC-ED8178A68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00CC7-05A3-85DC-491E-8B0109D5A144}"/>
              </a:ext>
            </a:extLst>
          </p:cNvPr>
          <p:cNvSpPr>
            <a:spLocks noGrp="1"/>
          </p:cNvSpPr>
          <p:nvPr>
            <p:ph type="title"/>
          </p:nvPr>
        </p:nvSpPr>
        <p:spPr>
          <a:xfrm>
            <a:off x="1088136" y="3955718"/>
            <a:ext cx="5510372" cy="2339168"/>
          </a:xfrm>
        </p:spPr>
        <p:txBody>
          <a:bodyPr vert="horz" lIns="91440" tIns="45720" rIns="91440" bIns="45720" rtlCol="0" anchor="t">
            <a:normAutofit/>
          </a:bodyPr>
          <a:lstStyle/>
          <a:p>
            <a:r>
              <a:rPr lang="en-US" sz="4000" dirty="0"/>
              <a:t>N</a:t>
            </a:r>
            <a:r>
              <a:rPr lang="en-US" sz="4000" b="1" kern="1200" cap="none" baseline="0" dirty="0">
                <a:solidFill>
                  <a:schemeClr val="tx1"/>
                </a:solidFill>
                <a:latin typeface="+mj-lt"/>
                <a:ea typeface="+mj-ea"/>
                <a:cs typeface="+mj-cs"/>
              </a:rPr>
              <a:t>egative/Protective</a:t>
            </a:r>
            <a:r>
              <a:rPr lang="en-US" sz="4000" b="1" kern="1200" cap="none" dirty="0">
                <a:solidFill>
                  <a:schemeClr val="tx1"/>
                </a:solidFill>
                <a:latin typeface="+mj-lt"/>
                <a:ea typeface="+mj-ea"/>
                <a:cs typeface="+mj-cs"/>
              </a:rPr>
              <a:t> </a:t>
            </a:r>
            <a:r>
              <a:rPr lang="en-US" sz="4000" dirty="0"/>
              <a:t>Dignity</a:t>
            </a:r>
            <a:endParaRPr lang="en-US" sz="4000" b="1" kern="1200" cap="none" baseline="0" dirty="0">
              <a:solidFill>
                <a:schemeClr val="tx1"/>
              </a:solidFill>
              <a:latin typeface="+mj-lt"/>
              <a:ea typeface="+mj-ea"/>
              <a:cs typeface="+mj-cs"/>
            </a:endParaRPr>
          </a:p>
        </p:txBody>
      </p:sp>
      <p:pic>
        <p:nvPicPr>
          <p:cNvPr id="45" name="Picture 44" descr="A close-up of a graph&#10;&#10;Description automatically generated">
            <a:extLst>
              <a:ext uri="{FF2B5EF4-FFF2-40B4-BE49-F238E27FC236}">
                <a16:creationId xmlns:a16="http://schemas.microsoft.com/office/drawing/2014/main" id="{1A01BF96-3281-F699-080C-E9AC90F6620F}"/>
              </a:ext>
            </a:extLst>
          </p:cNvPr>
          <p:cNvPicPr>
            <a:picLocks noChangeAspect="1"/>
          </p:cNvPicPr>
          <p:nvPr/>
        </p:nvPicPr>
        <p:blipFill>
          <a:blip r:embed="rId2">
            <a:alphaModFix/>
          </a:blip>
          <a:srcRect t="30576" b="27446"/>
          <a:stretch/>
        </p:blipFill>
        <p:spPr>
          <a:xfrm>
            <a:off x="20" y="1"/>
            <a:ext cx="12191980" cy="3428999"/>
          </a:xfrm>
          <a:prstGeom prst="rect">
            <a:avLst/>
          </a:prstGeom>
        </p:spPr>
      </p:pic>
      <p:cxnSp>
        <p:nvCxnSpPr>
          <p:cNvPr id="64" name="Straight Connector 63">
            <a:extLst>
              <a:ext uri="{FF2B5EF4-FFF2-40B4-BE49-F238E27FC236}">
                <a16:creationId xmlns:a16="http://schemas.microsoft.com/office/drawing/2014/main" id="{E29BA74B-ECB4-4E0C-ADC9-17655FFE15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05226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311677-CE9C-C1F5-A6CF-D3B8E3B07A51}"/>
              </a:ext>
            </a:extLst>
          </p:cNvPr>
          <p:cNvSpPr txBox="1"/>
          <p:nvPr/>
        </p:nvSpPr>
        <p:spPr>
          <a:xfrm>
            <a:off x="7315200" y="3878825"/>
            <a:ext cx="3830218" cy="2430809"/>
          </a:xfrm>
          <a:prstGeom prst="rect">
            <a:avLst/>
          </a:prstGeom>
        </p:spPr>
        <p:txBody>
          <a:bodyPr vert="horz" lIns="91440" tIns="45720" rIns="91440" bIns="45720" rtlCol="0" anchor="t">
            <a:normAutofit/>
          </a:bodyPr>
          <a:lstStyle/>
          <a:p>
            <a:pPr indent="-228600">
              <a:lnSpc>
                <a:spcPct val="120000"/>
              </a:lnSpc>
              <a:spcAft>
                <a:spcPts val="600"/>
              </a:spcAft>
              <a:buFont typeface="Neue Haas Grotesk Text Pro" panose="020B0504020202020204" pitchFamily="34" charset="0"/>
              <a:buChar char="-"/>
            </a:pPr>
            <a:r>
              <a:rPr lang="en-US" sz="1500" b="1" dirty="0"/>
              <a:t>Negative/Protective Dignity </a:t>
            </a:r>
            <a:r>
              <a:rPr lang="en-US" sz="1500" dirty="0"/>
              <a:t>refers to the idea that human beings and their inherent worth should never be reduced to mere objects, products, or tools for exploitation. This concept ensures that people are not treated as commodities that can be bought, sold, or manipulated for profit or other utilitarian ends.</a:t>
            </a:r>
          </a:p>
          <a:p>
            <a:pPr indent="-228600">
              <a:lnSpc>
                <a:spcPct val="120000"/>
              </a:lnSpc>
              <a:spcAft>
                <a:spcPts val="600"/>
              </a:spcAft>
              <a:buFont typeface="Neue Haas Grotesk Text Pro" panose="020B0504020202020204" pitchFamily="34" charset="0"/>
              <a:buChar char="-"/>
            </a:pPr>
            <a:endParaRPr lang="en-US" sz="1500" dirty="0"/>
          </a:p>
          <a:p>
            <a:pPr indent="-228600">
              <a:lnSpc>
                <a:spcPct val="120000"/>
              </a:lnSpc>
              <a:spcAft>
                <a:spcPts val="600"/>
              </a:spcAft>
              <a:buFont typeface="Neue Haas Grotesk Text Pro" panose="020B0504020202020204" pitchFamily="34" charset="0"/>
              <a:buChar char="-"/>
            </a:pPr>
            <a:endParaRPr lang="en-US" sz="1500" dirty="0"/>
          </a:p>
        </p:txBody>
      </p:sp>
    </p:spTree>
    <p:extLst>
      <p:ext uri="{BB962C8B-B14F-4D97-AF65-F5344CB8AC3E}">
        <p14:creationId xmlns:p14="http://schemas.microsoft.com/office/powerpoint/2010/main" val="54910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227BDC9-FB18-487D-844E-9A6B39F8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1F654D-052B-29F8-8B93-09DBC4B36DBD}"/>
              </a:ext>
            </a:extLst>
          </p:cNvPr>
          <p:cNvSpPr>
            <a:spLocks noGrp="1"/>
          </p:cNvSpPr>
          <p:nvPr>
            <p:ph type="title"/>
          </p:nvPr>
        </p:nvSpPr>
        <p:spPr>
          <a:xfrm>
            <a:off x="1088136" y="2235210"/>
            <a:ext cx="3807714" cy="3352789"/>
          </a:xfrm>
        </p:spPr>
        <p:txBody>
          <a:bodyPr anchor="t">
            <a:normAutofit/>
          </a:bodyPr>
          <a:lstStyle/>
          <a:p>
            <a:r>
              <a:rPr lang="en-US" sz="4000"/>
              <a:t>Examples.</a:t>
            </a:r>
          </a:p>
        </p:txBody>
      </p:sp>
      <p:cxnSp>
        <p:nvCxnSpPr>
          <p:cNvPr id="37" name="Straight Connector 36">
            <a:extLst>
              <a:ext uri="{FF2B5EF4-FFF2-40B4-BE49-F238E27FC236}">
                <a16:creationId xmlns:a16="http://schemas.microsoft.com/office/drawing/2014/main" id="{25BE18DF-459C-485A-834C-292AA6BB1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5" y="233762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Subtitle 2">
            <a:extLst>
              <a:ext uri="{FF2B5EF4-FFF2-40B4-BE49-F238E27FC236}">
                <a16:creationId xmlns:a16="http://schemas.microsoft.com/office/drawing/2014/main" id="{15B96773-AF0F-C335-793C-60DA8DF2CF32}"/>
              </a:ext>
            </a:extLst>
          </p:cNvPr>
          <p:cNvGraphicFramePr>
            <a:graphicFrameLocks noGrp="1"/>
          </p:cNvGraphicFramePr>
          <p:nvPr>
            <p:ph idx="1"/>
            <p:extLst>
              <p:ext uri="{D42A27DB-BD31-4B8C-83A1-F6EECF244321}">
                <p14:modId xmlns:p14="http://schemas.microsoft.com/office/powerpoint/2010/main" val="3504961692"/>
              </p:ext>
            </p:extLst>
          </p:nvPr>
        </p:nvGraphicFramePr>
        <p:xfrm>
          <a:off x="5524500" y="571500"/>
          <a:ext cx="60960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39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5A8C38AB-00B3-4611-B51A-458666907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1BDE40-0A74-09A0-FA71-EE330C5EB792}"/>
              </a:ext>
            </a:extLst>
          </p:cNvPr>
          <p:cNvSpPr>
            <a:spLocks noGrp="1"/>
          </p:cNvSpPr>
          <p:nvPr>
            <p:ph type="title"/>
          </p:nvPr>
        </p:nvSpPr>
        <p:spPr>
          <a:xfrm>
            <a:off x="1092304" y="4504002"/>
            <a:ext cx="3784496" cy="1790886"/>
          </a:xfrm>
        </p:spPr>
        <p:txBody>
          <a:bodyPr anchor="t">
            <a:normAutofit/>
          </a:bodyPr>
          <a:lstStyle/>
          <a:p>
            <a:r>
              <a:rPr lang="en-US" sz="3100" dirty="0"/>
              <a:t> Positive/enabling </a:t>
            </a:r>
            <a:r>
              <a:rPr lang="en-US" sz="2800" b="1" kern="1200" cap="none" baseline="0" dirty="0">
                <a:solidFill>
                  <a:schemeClr val="tx1"/>
                </a:solidFill>
                <a:latin typeface="+mj-lt"/>
                <a:ea typeface="+mj-ea"/>
                <a:cs typeface="+mj-cs"/>
              </a:rPr>
              <a:t>Dignity</a:t>
            </a:r>
            <a:endParaRPr lang="en-US" sz="3100" dirty="0"/>
          </a:p>
        </p:txBody>
      </p:sp>
      <p:cxnSp>
        <p:nvCxnSpPr>
          <p:cNvPr id="103" name="Straight Connector 102">
            <a:extLst>
              <a:ext uri="{FF2B5EF4-FFF2-40B4-BE49-F238E27FC236}">
                <a16:creationId xmlns:a16="http://schemas.microsoft.com/office/drawing/2014/main" id="{8F5909CB-6CD3-45DF-9920-8D8182485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7234"/>
            <a:ext cx="80419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2" name="Content Placeholder 2">
            <a:extLst>
              <a:ext uri="{FF2B5EF4-FFF2-40B4-BE49-F238E27FC236}">
                <a16:creationId xmlns:a16="http://schemas.microsoft.com/office/drawing/2014/main" id="{5C297BFC-0AFA-C618-4638-E1605FCC7D24}"/>
              </a:ext>
            </a:extLst>
          </p:cNvPr>
          <p:cNvGraphicFramePr>
            <a:graphicFrameLocks noGrp="1"/>
          </p:cNvGraphicFramePr>
          <p:nvPr>
            <p:ph idx="1"/>
            <p:extLst>
              <p:ext uri="{D42A27DB-BD31-4B8C-83A1-F6EECF244321}">
                <p14:modId xmlns:p14="http://schemas.microsoft.com/office/powerpoint/2010/main" val="1496000995"/>
              </p:ext>
            </p:extLst>
          </p:nvPr>
        </p:nvGraphicFramePr>
        <p:xfrm>
          <a:off x="5412658" y="1110343"/>
          <a:ext cx="6207841" cy="4604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50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7BDC9-FB18-487D-844E-9A6B39F8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C56C13-E22C-A5CF-6A79-DC9EDA63E943}"/>
              </a:ext>
            </a:extLst>
          </p:cNvPr>
          <p:cNvSpPr>
            <a:spLocks noGrp="1"/>
          </p:cNvSpPr>
          <p:nvPr>
            <p:ph type="title"/>
          </p:nvPr>
        </p:nvSpPr>
        <p:spPr>
          <a:xfrm>
            <a:off x="1088136" y="2235210"/>
            <a:ext cx="3807714" cy="3352789"/>
          </a:xfrm>
        </p:spPr>
        <p:txBody>
          <a:bodyPr anchor="t">
            <a:normAutofit/>
          </a:bodyPr>
          <a:lstStyle/>
          <a:p>
            <a:r>
              <a:rPr lang="en-US" sz="4000"/>
              <a:t>Examples:</a:t>
            </a:r>
            <a:br>
              <a:rPr lang="en-US" sz="4000"/>
            </a:br>
            <a:endParaRPr lang="en-US" sz="4000"/>
          </a:p>
        </p:txBody>
      </p:sp>
      <p:cxnSp>
        <p:nvCxnSpPr>
          <p:cNvPr id="11" name="Straight Connector 10">
            <a:extLst>
              <a:ext uri="{FF2B5EF4-FFF2-40B4-BE49-F238E27FC236}">
                <a16:creationId xmlns:a16="http://schemas.microsoft.com/office/drawing/2014/main" id="{25BE18DF-459C-485A-834C-292AA6BB1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5" y="233762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1D0F607-0CAE-F9AB-CA7F-90A64DA34B53}"/>
              </a:ext>
            </a:extLst>
          </p:cNvPr>
          <p:cNvGraphicFramePr>
            <a:graphicFrameLocks noGrp="1"/>
          </p:cNvGraphicFramePr>
          <p:nvPr>
            <p:ph idx="1"/>
            <p:extLst>
              <p:ext uri="{D42A27DB-BD31-4B8C-83A1-F6EECF244321}">
                <p14:modId xmlns:p14="http://schemas.microsoft.com/office/powerpoint/2010/main" val="3936227494"/>
              </p:ext>
            </p:extLst>
          </p:nvPr>
        </p:nvGraphicFramePr>
        <p:xfrm>
          <a:off x="5524500" y="571500"/>
          <a:ext cx="60960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71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C718E-855D-FADC-B926-DD1AE3678039}"/>
              </a:ext>
            </a:extLst>
          </p:cNvPr>
          <p:cNvSpPr>
            <a:spLocks noGrp="1"/>
          </p:cNvSpPr>
          <p:nvPr>
            <p:ph type="title"/>
          </p:nvPr>
        </p:nvSpPr>
        <p:spPr>
          <a:xfrm>
            <a:off x="1091203" y="1069848"/>
            <a:ext cx="6308775" cy="2049620"/>
          </a:xfrm>
        </p:spPr>
        <p:txBody>
          <a:bodyPr>
            <a:normAutofit/>
          </a:bodyPr>
          <a:lstStyle/>
          <a:p>
            <a:r>
              <a:rPr lang="en-US" sz="5600" dirty="0"/>
              <a:t>Practical Dignity</a:t>
            </a:r>
          </a:p>
        </p:txBody>
      </p:sp>
      <p:cxnSp>
        <p:nvCxnSpPr>
          <p:cNvPr id="14" name="Straight Connector 13">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DBD59F-1F25-A216-A780-7214FE57B501}"/>
              </a:ext>
            </a:extLst>
          </p:cNvPr>
          <p:cNvSpPr>
            <a:spLocks noGrp="1"/>
          </p:cNvSpPr>
          <p:nvPr>
            <p:ph idx="1"/>
          </p:nvPr>
        </p:nvSpPr>
        <p:spPr>
          <a:xfrm>
            <a:off x="1012501" y="2161309"/>
            <a:ext cx="6308775" cy="4125191"/>
          </a:xfrm>
        </p:spPr>
        <p:txBody>
          <a:bodyPr>
            <a:normAutofit/>
          </a:bodyPr>
          <a:lstStyle/>
          <a:p>
            <a:pPr>
              <a:lnSpc>
                <a:spcPct val="120000"/>
              </a:lnSpc>
            </a:pPr>
            <a:r>
              <a:rPr lang="en-US" dirty="0"/>
              <a:t>Practical Dignity refers to the everyday application of the concept of dignity in real-world contexts, ensuring that people are treated with respect, autonomy, and value in various domains of life. It focuses on tangible actions, policies, and systems that uphold and protect human dignity.</a:t>
            </a:r>
          </a:p>
          <a:p>
            <a:pPr marL="0" indent="0">
              <a:lnSpc>
                <a:spcPct val="120000"/>
              </a:lnSpc>
              <a:buNone/>
            </a:pPr>
            <a:endParaRPr lang="en-US" dirty="0"/>
          </a:p>
          <a:p>
            <a:pPr>
              <a:lnSpc>
                <a:spcPct val="120000"/>
              </a:lnSpc>
            </a:pPr>
            <a:r>
              <a:rPr lang="en-US" dirty="0"/>
              <a:t>Practical dignity ensures that dignity is not just a theoretical concept but actively maintained in everyday interactions, policies, and technologies.</a:t>
            </a:r>
          </a:p>
        </p:txBody>
      </p:sp>
      <p:pic>
        <p:nvPicPr>
          <p:cNvPr id="15" name="Picture 14" descr="Colourful carved figures of humans">
            <a:extLst>
              <a:ext uri="{FF2B5EF4-FFF2-40B4-BE49-F238E27FC236}">
                <a16:creationId xmlns:a16="http://schemas.microsoft.com/office/drawing/2014/main" id="{ECF803B3-5289-6AF8-F6D1-3F2A36D56D76}"/>
              </a:ext>
            </a:extLst>
          </p:cNvPr>
          <p:cNvPicPr>
            <a:picLocks noChangeAspect="1"/>
          </p:cNvPicPr>
          <p:nvPr/>
        </p:nvPicPr>
        <p:blipFill>
          <a:blip r:embed="rId2"/>
          <a:srcRect l="31116" r="30884" b="-1"/>
          <a:stretch/>
        </p:blipFill>
        <p:spPr>
          <a:xfrm>
            <a:off x="8534400" y="10"/>
            <a:ext cx="3657601" cy="6857990"/>
          </a:xfrm>
          <a:prstGeom prst="rect">
            <a:avLst/>
          </a:prstGeom>
        </p:spPr>
      </p:pic>
    </p:spTree>
    <p:extLst>
      <p:ext uri="{BB962C8B-B14F-4D97-AF65-F5344CB8AC3E}">
        <p14:creationId xmlns:p14="http://schemas.microsoft.com/office/powerpoint/2010/main" val="513538418"/>
      </p:ext>
    </p:extLst>
  </p:cSld>
  <p:clrMapOvr>
    <a:masterClrMapping/>
  </p:clrMapOvr>
</p:sld>
</file>

<file path=ppt/theme/theme1.xml><?xml version="1.0" encoding="utf-8"?>
<a:theme xmlns:a="http://schemas.openxmlformats.org/drawingml/2006/main" name="Bjorn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docProps/app.xml><?xml version="1.0" encoding="utf-8"?>
<Properties xmlns="http://schemas.openxmlformats.org/officeDocument/2006/extended-properties" xmlns:vt="http://schemas.openxmlformats.org/officeDocument/2006/docPropsVTypes">
  <TotalTime>2798</TotalTime>
  <Words>1600</Words>
  <Application>Microsoft Office PowerPoint</Application>
  <PresentationFormat>Widescreen</PresentationFormat>
  <Paragraphs>56</Paragraphs>
  <Slides>18</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Neue Haas Grotesk Text Pro</vt:lpstr>
      <vt:lpstr>BjornVTI</vt:lpstr>
      <vt:lpstr>Dignity IN Ai Ethics   Presented BY - Kanishka s chavan - Shivam dubey</vt:lpstr>
      <vt:lpstr>Ethics   </vt:lpstr>
      <vt:lpstr>What is Dignity…?    The inherent worth and value of every human being   Key Aspects:    Respect   Autonomy   Equality </vt:lpstr>
      <vt:lpstr>Dignity in AI Ethics  "Dignity is about not being treated as a means to an end. AI should respect individuals as ends in themselves, not just tools for data or profit.“  Key Consideration :-  1. Preserving human agency     AI must enhance, not replace, human decision-making, ensuring people      retain control over important life choices.   2. Protecting privacy     With AI's growing ability to collect and process personal data,      maintaining privacy is crucial to preserving human dignity.   3. Ensuring fairness and non-discrimination     AI systems must be designed to treat all individuals equally,        preventing biases that could  harm vulnerable communities.</vt:lpstr>
      <vt:lpstr>Negative/Protective Dignity</vt:lpstr>
      <vt:lpstr>Examples.</vt:lpstr>
      <vt:lpstr> Positive/enabling Dignity</vt:lpstr>
      <vt:lpstr>Examples: </vt:lpstr>
      <vt:lpstr>Practical Dignity</vt:lpstr>
      <vt:lpstr>Examples:</vt:lpstr>
      <vt:lpstr>Dignity Dilemmas in AI ethics.</vt:lpstr>
      <vt:lpstr>Examples:</vt:lpstr>
      <vt:lpstr>Dilemma about the use of AI weapons:</vt:lpstr>
      <vt:lpstr>Key Dilemmas</vt:lpstr>
      <vt:lpstr>Why Dignity Matters in AI Development   1. Preventing Dehumanization AI must value individuals beyond data to avoid treating people as mere resources.    2. Maintaining Human-Centered Technology AI should remain empathetic and inclusive, ensuring it serves human needs.   3. Ensuring Ethical Decision-Making in AI Systems Embedding dignity in AI promotes fairness and prevents biased decision-making. </vt:lpstr>
      <vt:lpstr>Case Study:</vt:lpstr>
      <vt:lpstr>Google's Project Maven (Military AI Ethics)  Google partnered with the U.S. Department of Defense on Project Maven, an initiative to use AI in analyzing drone footage for military purposes, raising concerns about the use of AI in lethal autonomous weapons. The main concern is that use of AI in warfare could reduce human beings to mere targets, dehumanizing individuals in conflict zones and violating the principle of dignity in life-and-death decisions.  After protests from employees and external pressure, Google decided not to renew the contract with the Pentagon and established new AI ethics guidelines.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Shivam Dubey</dc:creator>
  <cp:lastModifiedBy>kanishq chavan</cp:lastModifiedBy>
  <cp:revision>6</cp:revision>
  <dcterms:created xsi:type="dcterms:W3CDTF">2024-09-23T19:30:42Z</dcterms:created>
  <dcterms:modified xsi:type="dcterms:W3CDTF">2024-09-26T16:55:19Z</dcterms:modified>
</cp:coreProperties>
</file>